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x="12192000" cy="6858000"/>
  <p:notesSz cx="12192000" cy="6858000"/>
  <p:embeddedFontLst>
    <p:embeddedFont>
      <p:font typeface="ONNSDB+Calibri-Light"/>
      <p:regular r:id="rId65"/>
    </p:embeddedFont>
    <p:embeddedFont>
      <p:font typeface="FNNHCQ+Calibri-Light,Bold"/>
      <p:regular r:id="rId66"/>
    </p:embeddedFont>
    <p:embeddedFont>
      <p:font typeface="QKDATN+Wingdings-Regular"/>
      <p:regular r:id="rId67"/>
    </p:embeddedFont>
    <p:embeddedFont>
      <p:font typeface="DDKUSM+ArialRoundedMTBold"/>
      <p:regular r:id="rId68"/>
    </p:embeddedFont>
    <p:embeddedFont>
      <p:font typeface="TPDAJS+Arial-BoldMT"/>
      <p:regular r:id="rId69"/>
    </p:embeddedFont>
    <p:embeddedFont>
      <p:font typeface="MFMKIG+ArialMT"/>
      <p:regular r:id="rId70"/>
    </p:embeddedFont>
    <p:embeddedFont>
      <p:font typeface="EHWOSO+Wingdings-Regular,Bold"/>
      <p:regular r:id="rId71"/>
    </p:embeddedFont>
    <p:embeddedFont>
      <p:font typeface="PANLOR+TimesNewRomanPS-BoldMT"/>
      <p:regular r:id="rId72"/>
    </p:embeddedFont>
    <p:embeddedFont>
      <p:font typeface="NNQWWI+TimesNewRomanPSMT"/>
      <p:regular r:id="rId7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" Type="http://schemas.openxmlformats.org/officeDocument/2006/relationships/slideMaster" Target="slideMasters/slideMaster1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slide" Target="slides/slide48.xml" /><Relationship Id="rId54" Type="http://schemas.openxmlformats.org/officeDocument/2006/relationships/slide" Target="slides/slide49.xml" /><Relationship Id="rId55" Type="http://schemas.openxmlformats.org/officeDocument/2006/relationships/slide" Target="slides/slide50.xml" /><Relationship Id="rId56" Type="http://schemas.openxmlformats.org/officeDocument/2006/relationships/slide" Target="slides/slide51.xml" /><Relationship Id="rId57" Type="http://schemas.openxmlformats.org/officeDocument/2006/relationships/slide" Target="slides/slide52.xml" /><Relationship Id="rId58" Type="http://schemas.openxmlformats.org/officeDocument/2006/relationships/slide" Target="slides/slide53.xml" /><Relationship Id="rId59" Type="http://schemas.openxmlformats.org/officeDocument/2006/relationships/slide" Target="slides/slide54.xml" /><Relationship Id="rId6" Type="http://schemas.openxmlformats.org/officeDocument/2006/relationships/slide" Target="slides/slide1.xml" /><Relationship Id="rId60" Type="http://schemas.openxmlformats.org/officeDocument/2006/relationships/slide" Target="slides/slide55.xml" /><Relationship Id="rId61" Type="http://schemas.openxmlformats.org/officeDocument/2006/relationships/slide" Target="slides/slide56.xml" /><Relationship Id="rId62" Type="http://schemas.openxmlformats.org/officeDocument/2006/relationships/slide" Target="slides/slide57.xml" /><Relationship Id="rId63" Type="http://schemas.openxmlformats.org/officeDocument/2006/relationships/slide" Target="slides/slide58.xml" /><Relationship Id="rId64" Type="http://schemas.openxmlformats.org/officeDocument/2006/relationships/slide" Target="slides/slide59.xml" /><Relationship Id="rId65" Type="http://schemas.openxmlformats.org/officeDocument/2006/relationships/font" Target="fonts/font1.fntdata" /><Relationship Id="rId66" Type="http://schemas.openxmlformats.org/officeDocument/2006/relationships/font" Target="fonts/font2.fntdata" /><Relationship Id="rId67" Type="http://schemas.openxmlformats.org/officeDocument/2006/relationships/font" Target="fonts/font3.fntdata" /><Relationship Id="rId68" Type="http://schemas.openxmlformats.org/officeDocument/2006/relationships/font" Target="fonts/font4.fntdata" /><Relationship Id="rId69" Type="http://schemas.openxmlformats.org/officeDocument/2006/relationships/font" Target="fonts/font5.fntdata" /><Relationship Id="rId7" Type="http://schemas.openxmlformats.org/officeDocument/2006/relationships/slide" Target="slides/slide2.xml" /><Relationship Id="rId70" Type="http://schemas.openxmlformats.org/officeDocument/2006/relationships/font" Target="fonts/font6.fntdata" /><Relationship Id="rId71" Type="http://schemas.openxmlformats.org/officeDocument/2006/relationships/font" Target="fonts/font7.fntdata" /><Relationship Id="rId72" Type="http://schemas.openxmlformats.org/officeDocument/2006/relationships/font" Target="fonts/font8.fntdata" /><Relationship Id="rId73" Type="http://schemas.openxmlformats.org/officeDocument/2006/relationships/font" Target="fonts/font9.fntdata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4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5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6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7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8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9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0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1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2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3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4.pn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5.pn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6.pn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7.png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8.png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9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94071" y="2531923"/>
            <a:ext cx="9567992" cy="8611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481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 b="1">
                <a:solidFill>
                  <a:srgbClr val="ffffff"/>
                </a:solidFill>
                <a:latin typeface="Bahnschrift"/>
                <a:cs typeface="Bahnschrift"/>
              </a:rPr>
              <a:t>AMAZON</a:t>
            </a:r>
            <a:r>
              <a:rPr dirty="0" sz="5400" b="1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5400" b="1">
                <a:solidFill>
                  <a:srgbClr val="ffffff"/>
                </a:solidFill>
                <a:latin typeface="Bahnschrift"/>
                <a:cs typeface="Bahnschrift"/>
              </a:rPr>
              <a:t>WEB</a:t>
            </a:r>
            <a:r>
              <a:rPr dirty="0" sz="5400" b="1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5400" b="1">
                <a:solidFill>
                  <a:srgbClr val="ffffff"/>
                </a:solidFill>
                <a:latin typeface="Bahnschrift"/>
                <a:cs typeface="Bahnschrift"/>
              </a:rPr>
              <a:t>SERVICES(AWS)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49735" y="4855282"/>
            <a:ext cx="2750160" cy="708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ONNSDB+Calibri-Light"/>
                <a:cs typeface="ONNSDB+Calibri-Light"/>
              </a:rPr>
              <a:t>Name</a:t>
            </a:r>
            <a:r>
              <a:rPr dirty="0" sz="2400">
                <a:solidFill>
                  <a:srgbClr val="ffffff"/>
                </a:solidFill>
                <a:latin typeface="ONNSDB+Calibri-Light"/>
                <a:cs typeface="ONNSDB+Calibri-Light"/>
              </a:rPr>
              <a:t> </a:t>
            </a:r>
            <a:r>
              <a:rPr dirty="0" sz="2400">
                <a:solidFill>
                  <a:srgbClr val="ffffff"/>
                </a:solidFill>
                <a:latin typeface="ONNSDB+Calibri-Light"/>
                <a:cs typeface="ONNSDB+Calibri-Light"/>
              </a:rPr>
              <a:t>:</a:t>
            </a:r>
            <a:r>
              <a:rPr dirty="0" sz="2400">
                <a:solidFill>
                  <a:srgbClr val="ffffff"/>
                </a:solidFill>
                <a:latin typeface="ONNSDB+Calibri-Light"/>
                <a:cs typeface="ONNSDB+Calibri-Light"/>
              </a:rPr>
              <a:t> </a:t>
            </a:r>
            <a:r>
              <a:rPr dirty="0" sz="2400">
                <a:solidFill>
                  <a:srgbClr val="ffffff"/>
                </a:solidFill>
                <a:latin typeface="ONNSDB+Calibri-Light"/>
                <a:cs typeface="ONNSDB+Calibri-Light"/>
              </a:rPr>
              <a:t>K.</a:t>
            </a:r>
            <a:r>
              <a:rPr dirty="0" sz="2400">
                <a:solidFill>
                  <a:srgbClr val="ffffff"/>
                </a:solidFill>
                <a:latin typeface="ONNSDB+Calibri-Light"/>
                <a:cs typeface="ONNSDB+Calibri-Light"/>
              </a:rPr>
              <a:t> </a:t>
            </a:r>
            <a:r>
              <a:rPr dirty="0" sz="2400">
                <a:solidFill>
                  <a:srgbClr val="ffffff"/>
                </a:solidFill>
                <a:latin typeface="ONNSDB+Calibri-Light"/>
                <a:cs typeface="ONNSDB+Calibri-Light"/>
              </a:rPr>
              <a:t>Sailakshmi</a:t>
            </a:r>
          </a:p>
          <a:p>
            <a:pPr marL="0" marR="0">
              <a:lnSpc>
                <a:spcPts val="2400"/>
              </a:lnSpc>
              <a:spcBef>
                <a:spcPts val="48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ONNSDB+Calibri-Light"/>
                <a:cs typeface="ONNSDB+Calibri-Light"/>
              </a:rPr>
              <a:t>Roll</a:t>
            </a:r>
            <a:r>
              <a:rPr dirty="0" sz="2400">
                <a:solidFill>
                  <a:srgbClr val="ffffff"/>
                </a:solidFill>
                <a:latin typeface="ONNSDB+Calibri-Light"/>
                <a:cs typeface="ONNSDB+Calibri-Light"/>
              </a:rPr>
              <a:t> </a:t>
            </a:r>
            <a:r>
              <a:rPr dirty="0" sz="2400">
                <a:solidFill>
                  <a:srgbClr val="ffffff"/>
                </a:solidFill>
                <a:latin typeface="ONNSDB+Calibri-Light"/>
                <a:cs typeface="ONNSDB+Calibri-Light"/>
              </a:rPr>
              <a:t>No:</a:t>
            </a:r>
            <a:r>
              <a:rPr dirty="0" sz="2400">
                <a:solidFill>
                  <a:srgbClr val="ffffff"/>
                </a:solidFill>
                <a:latin typeface="ONNSDB+Calibri-Light"/>
                <a:cs typeface="ONNSDB+Calibri-Light"/>
              </a:rPr>
              <a:t> </a:t>
            </a:r>
            <a:r>
              <a:rPr dirty="0" sz="2400">
                <a:solidFill>
                  <a:srgbClr val="ffffff"/>
                </a:solidFill>
                <a:latin typeface="ONNSDB+Calibri-Light"/>
                <a:cs typeface="ONNSDB+Calibri-Light"/>
              </a:rPr>
              <a:t>20A31A05E3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23141" y="631977"/>
            <a:ext cx="7115172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dirty="0" sz="4400" spc="-10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4400">
                <a:solidFill>
                  <a:srgbClr val="ffffff"/>
                </a:solidFill>
                <a:latin typeface="Calibri"/>
                <a:cs typeface="Calibri"/>
              </a:rPr>
              <a:t>PRIVATE</a:t>
            </a:r>
            <a:r>
              <a:rPr dirty="0" sz="4400" spc="-10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4400">
                <a:solidFill>
                  <a:srgbClr val="ffffff"/>
                </a:solidFill>
                <a:latin typeface="Calibri"/>
                <a:cs typeface="Calibri"/>
              </a:rPr>
              <a:t>CLOUD(VPC)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9538" y="1486956"/>
            <a:ext cx="11559754" cy="24358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lab,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lab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status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gets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ready,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redirects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console.</a:t>
            </a:r>
          </a:p>
          <a:p>
            <a:pPr marL="0" marR="0">
              <a:lnSpc>
                <a:spcPts val="1600"/>
              </a:lnSpc>
              <a:spcBef>
                <a:spcPts val="319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Go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services,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search,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VPC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VPC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console.</a:t>
            </a:r>
          </a:p>
          <a:p>
            <a:pPr marL="0" marR="0">
              <a:lnSpc>
                <a:spcPts val="1600"/>
              </a:lnSpc>
              <a:spcBef>
                <a:spcPts val="32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Verify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regions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remain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N-Virginia(us-east-1).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VPC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VPC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dashboard</a:t>
            </a:r>
          </a:p>
          <a:p>
            <a:pPr marL="0" marR="0">
              <a:lnSpc>
                <a:spcPts val="1600"/>
              </a:lnSpc>
              <a:spcBef>
                <a:spcPts val="369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4: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VPC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more,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tag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auto-generation,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keep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auto-generate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change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lab.</a:t>
            </a:r>
          </a:p>
          <a:p>
            <a:pPr marL="0" marR="0">
              <a:lnSpc>
                <a:spcPts val="1600"/>
              </a:lnSpc>
              <a:spcBef>
                <a:spcPts val="32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5: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Keep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IPv4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CIDR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10.10.0.0.0/16</a:t>
            </a:r>
            <a:r>
              <a:rPr dirty="0" sz="1600" spc="32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availability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zones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1,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subnets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6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,</a:t>
            </a:r>
          </a:p>
          <a:p>
            <a:pPr marL="0" marR="0">
              <a:lnSpc>
                <a:spcPts val="1600"/>
              </a:lnSpc>
              <a:spcBef>
                <a:spcPts val="319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private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subnets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600"/>
              </a:lnSpc>
              <a:spcBef>
                <a:spcPts val="32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6: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Now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customize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subnets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CIDR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blocks,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change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subnet(us-east-1a)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10.10.0.0/24,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change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private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(us-east-1a)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</a:p>
          <a:p>
            <a:pPr marL="0" marR="0">
              <a:lnSpc>
                <a:spcPts val="1600"/>
              </a:lnSpc>
              <a:spcBef>
                <a:spcPts val="319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10.0.1.0/24</a:t>
            </a:r>
          </a:p>
          <a:p>
            <a:pPr marL="0" marR="0">
              <a:lnSpc>
                <a:spcPts val="1600"/>
              </a:lnSpc>
              <a:spcBef>
                <a:spcPts val="37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7: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NAT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gateways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1AZ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VPC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endpoints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none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keep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DNS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hostnames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DNS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resolutions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enabled</a:t>
            </a:r>
          </a:p>
          <a:p>
            <a:pPr marL="0" marR="0">
              <a:lnSpc>
                <a:spcPts val="1600"/>
              </a:lnSpc>
              <a:spcBef>
                <a:spcPts val="32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8: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preview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panel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right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side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whether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match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given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regions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not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25018" y="2729985"/>
            <a:ext cx="11034681" cy="24600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b="1">
                <a:solidFill>
                  <a:srgbClr val="ffffff"/>
                </a:solidFill>
                <a:latin typeface="TPDAJS+Arial-BoldMT"/>
                <a:cs typeface="TPDAJS+Arial-BoldMT"/>
              </a:rPr>
              <a:t>CREATING</a:t>
            </a:r>
            <a:r>
              <a:rPr dirty="0" sz="1600" spc="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ffff"/>
                </a:solidFill>
                <a:latin typeface="TPDAJS+Arial-BoldMT"/>
                <a:cs typeface="TPDAJS+Arial-BoldMT"/>
              </a:rPr>
              <a:t>ADDITIONAL</a:t>
            </a:r>
            <a:r>
              <a:rPr dirty="0" sz="1600" spc="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ffff"/>
                </a:solidFill>
                <a:latin typeface="TPDAJS+Arial-BoldMT"/>
                <a:cs typeface="TPDAJS+Arial-BoldMT"/>
              </a:rPr>
              <a:t>SUBNETS</a:t>
            </a:r>
            <a:r>
              <a:rPr dirty="0" sz="1600" spc="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ffff"/>
                </a:solidFill>
                <a:latin typeface="TPDAJS+Arial-BoldMT"/>
                <a:cs typeface="TPDAJS+Arial-BoldMT"/>
              </a:rPr>
              <a:t>:</a:t>
            </a:r>
          </a:p>
          <a:p>
            <a:pPr marL="0" marR="0">
              <a:lnSpc>
                <a:spcPts val="1600"/>
              </a:lnSpc>
              <a:spcBef>
                <a:spcPts val="322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subnets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left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panel,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</a:p>
          <a:p>
            <a:pPr marL="0" marR="0">
              <a:lnSpc>
                <a:spcPts val="1600"/>
              </a:lnSpc>
              <a:spcBef>
                <a:spcPts val="32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this,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VPC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ID: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LAB-vpc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lab-subnet-public2,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availability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sone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us-east-1b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</a:p>
          <a:p>
            <a:pPr marL="0" marR="0">
              <a:lnSpc>
                <a:spcPts val="1600"/>
              </a:lnSpc>
              <a:spcBef>
                <a:spcPts val="369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IPv4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10.0.2.0/24</a:t>
            </a:r>
          </a:p>
          <a:p>
            <a:pPr marL="0" marR="0">
              <a:lnSpc>
                <a:spcPts val="1600"/>
              </a:lnSpc>
              <a:spcBef>
                <a:spcPts val="32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again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600" spc="32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lab-subnet-private2,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change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IPv4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10.0.2.0/24,</a:t>
            </a:r>
          </a:p>
          <a:p>
            <a:pPr marL="0" marR="0">
              <a:lnSpc>
                <a:spcPts val="1600"/>
              </a:lnSpc>
              <a:spcBef>
                <a:spcPts val="319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</a:p>
          <a:p>
            <a:pPr marL="0" marR="0">
              <a:lnSpc>
                <a:spcPts val="1600"/>
              </a:lnSpc>
              <a:spcBef>
                <a:spcPts val="32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4: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left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panel,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lab-rtb-private1-us-east-1a,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lower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panel,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routes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note</a:t>
            </a:r>
          </a:p>
          <a:p>
            <a:pPr marL="0" marR="0">
              <a:lnSpc>
                <a:spcPts val="1600"/>
              </a:lnSpc>
              <a:spcBef>
                <a:spcPts val="32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destination,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association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tab,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explicit</a:t>
            </a:r>
            <a:r>
              <a:rPr dirty="0" sz="1600" spc="32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associations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panel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EDIT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ASSOCIATIONS</a:t>
            </a:r>
          </a:p>
          <a:p>
            <a:pPr marL="0" marR="0">
              <a:lnSpc>
                <a:spcPts val="1600"/>
              </a:lnSpc>
              <a:spcBef>
                <a:spcPts val="369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dirty="0" sz="16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Leave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lab-subnet-private1-us-east-1a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lab-subnet-private2</a:t>
            </a:r>
          </a:p>
          <a:p>
            <a:pPr marL="0" marR="0">
              <a:lnSpc>
                <a:spcPts val="1600"/>
              </a:lnSpc>
              <a:spcBef>
                <a:spcPts val="319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6: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SAVE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ASSOCIATIONS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5018" y="5192545"/>
            <a:ext cx="7936859" cy="7289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7: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lab-rtb-public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route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deselect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</a:p>
          <a:p>
            <a:pPr marL="0" marR="0">
              <a:lnSpc>
                <a:spcPts val="1600"/>
              </a:lnSpc>
              <a:spcBef>
                <a:spcPts val="32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8: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lower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panel,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again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repeat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dirty="0" sz="16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here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lab-subnet-public2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</a:p>
          <a:p>
            <a:pPr marL="0" marR="0">
              <a:lnSpc>
                <a:spcPts val="1600"/>
              </a:lnSpc>
              <a:spcBef>
                <a:spcPts val="319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9: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SAVE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ASSOCIATIONS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26008" y="348960"/>
            <a:ext cx="2990455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FNNHCQ+Calibri-Light,Bold"/>
                <a:cs typeface="FNNHCQ+Calibri-Light,Bold"/>
              </a:rPr>
              <a:t>CREATING</a:t>
            </a:r>
            <a:r>
              <a:rPr dirty="0" sz="1600" spc="-38">
                <a:solidFill>
                  <a:srgbClr val="ffffff"/>
                </a:solidFill>
                <a:latin typeface="FNNHCQ+Calibri-Light,Bold"/>
                <a:cs typeface="FNNHCQ+Calibri-Light,Bold"/>
              </a:rPr>
              <a:t> </a:t>
            </a:r>
            <a:r>
              <a:rPr dirty="0" sz="1600">
                <a:solidFill>
                  <a:srgbClr val="ffffff"/>
                </a:solidFill>
                <a:latin typeface="FNNHCQ+Calibri-Light,Bold"/>
                <a:cs typeface="FNNHCQ+Calibri-Light,Bold"/>
              </a:rPr>
              <a:t>A</a:t>
            </a:r>
            <a:r>
              <a:rPr dirty="0" sz="1600" spc="-39">
                <a:solidFill>
                  <a:srgbClr val="ffffff"/>
                </a:solidFill>
                <a:latin typeface="FNNHCQ+Calibri-Light,Bold"/>
                <a:cs typeface="FNNHCQ+Calibri-Light,Bold"/>
              </a:rPr>
              <a:t> </a:t>
            </a:r>
            <a:r>
              <a:rPr dirty="0" sz="1600">
                <a:solidFill>
                  <a:srgbClr val="ffffff"/>
                </a:solidFill>
                <a:latin typeface="FNNHCQ+Calibri-Light,Bold"/>
                <a:cs typeface="FNNHCQ+Calibri-Light,Bold"/>
              </a:rPr>
              <a:t>VPC</a:t>
            </a:r>
            <a:r>
              <a:rPr dirty="0" sz="1600" spc="-38">
                <a:solidFill>
                  <a:srgbClr val="ffffff"/>
                </a:solidFill>
                <a:latin typeface="FNNHCQ+Calibri-Light,Bold"/>
                <a:cs typeface="FNNHCQ+Calibri-Light,Bold"/>
              </a:rPr>
              <a:t> </a:t>
            </a:r>
            <a:r>
              <a:rPr dirty="0" sz="1600">
                <a:solidFill>
                  <a:srgbClr val="ffffff"/>
                </a:solidFill>
                <a:latin typeface="FNNHCQ+Calibri-Light,Bold"/>
                <a:cs typeface="FNNHCQ+Calibri-Light,Bold"/>
              </a:rPr>
              <a:t>SECURITY</a:t>
            </a:r>
            <a:r>
              <a:rPr dirty="0" sz="1600" spc="-38">
                <a:solidFill>
                  <a:srgbClr val="ffffff"/>
                </a:solidFill>
                <a:latin typeface="FNNHCQ+Calibri-Light,Bold"/>
                <a:cs typeface="FNNHCQ+Calibri-Light,Bold"/>
              </a:rPr>
              <a:t> </a:t>
            </a:r>
            <a:r>
              <a:rPr dirty="0" sz="1600">
                <a:solidFill>
                  <a:srgbClr val="ffffff"/>
                </a:solidFill>
                <a:latin typeface="FNNHCQ+Calibri-Light,Bold"/>
                <a:cs typeface="FNNHCQ+Calibri-Light,Bold"/>
              </a:rPr>
              <a:t>GROUP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26008" y="806160"/>
            <a:ext cx="7902731" cy="9728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web</a:t>
            </a:r>
          </a:p>
          <a:p>
            <a:pPr marL="0" marR="0">
              <a:lnSpc>
                <a:spcPts val="1600"/>
              </a:lnSpc>
              <a:spcBef>
                <a:spcPts val="319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group,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description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enable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vpc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lab-vpc</a:t>
            </a:r>
          </a:p>
          <a:p>
            <a:pPr marL="0" marR="0">
              <a:lnSpc>
                <a:spcPts val="1600"/>
              </a:lnSpc>
              <a:spcBef>
                <a:spcPts val="32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inbound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rules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rule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chosen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HTTP,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</a:p>
          <a:p>
            <a:pPr marL="0" marR="0">
              <a:lnSpc>
                <a:spcPts val="1600"/>
              </a:lnSpc>
              <a:spcBef>
                <a:spcPts val="369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Anywhere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ipv4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description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permit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requests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5663" y="331339"/>
            <a:ext cx="2969924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FNNHCQ+Calibri-Light,Bold"/>
                <a:cs typeface="FNNHCQ+Calibri-Light,Bold"/>
              </a:rPr>
              <a:t>LAUNCH</a:t>
            </a:r>
            <a:r>
              <a:rPr dirty="0" sz="1600" spc="-38">
                <a:solidFill>
                  <a:srgbClr val="ffffff"/>
                </a:solidFill>
                <a:latin typeface="FNNHCQ+Calibri-Light,Bold"/>
                <a:cs typeface="FNNHCQ+Calibri-Light,Bold"/>
              </a:rPr>
              <a:t> </a:t>
            </a:r>
            <a:r>
              <a:rPr dirty="0" sz="1600">
                <a:solidFill>
                  <a:srgbClr val="ffffff"/>
                </a:solidFill>
                <a:latin typeface="FNNHCQ+Calibri-Light,Bold"/>
                <a:cs typeface="FNNHCQ+Calibri-Light,Bold"/>
              </a:rPr>
              <a:t>A</a:t>
            </a:r>
            <a:r>
              <a:rPr dirty="0" sz="1600" spc="-39">
                <a:solidFill>
                  <a:srgbClr val="ffffff"/>
                </a:solidFill>
                <a:latin typeface="FNNHCQ+Calibri-Light,Bold"/>
                <a:cs typeface="FNNHCQ+Calibri-Light,Bold"/>
              </a:rPr>
              <a:t> </a:t>
            </a:r>
            <a:r>
              <a:rPr dirty="0" sz="1600">
                <a:solidFill>
                  <a:srgbClr val="ffffff"/>
                </a:solidFill>
                <a:latin typeface="FNNHCQ+Calibri-Light,Bold"/>
                <a:cs typeface="FNNHCQ+Calibri-Light,Bold"/>
              </a:rPr>
              <a:t>WEB</a:t>
            </a:r>
            <a:r>
              <a:rPr dirty="0" sz="1600" spc="-37">
                <a:solidFill>
                  <a:srgbClr val="ffffff"/>
                </a:solidFill>
                <a:latin typeface="FNNHCQ+Calibri-Light,Bold"/>
                <a:cs typeface="FNNHCQ+Calibri-Light,Bold"/>
              </a:rPr>
              <a:t> </a:t>
            </a:r>
            <a:r>
              <a:rPr dirty="0" sz="1600">
                <a:solidFill>
                  <a:srgbClr val="ffffff"/>
                </a:solidFill>
                <a:latin typeface="FNNHCQ+Calibri-Light,Bold"/>
                <a:cs typeface="FNNHCQ+Calibri-Light,Bold"/>
              </a:rPr>
              <a:t>SERVER</a:t>
            </a:r>
            <a:r>
              <a:rPr dirty="0" sz="1600" spc="-38">
                <a:solidFill>
                  <a:srgbClr val="ffffff"/>
                </a:solidFill>
                <a:latin typeface="FNNHCQ+Calibri-Light,Bold"/>
                <a:cs typeface="FNNHCQ+Calibri-Light,Bold"/>
              </a:rPr>
              <a:t> </a:t>
            </a:r>
            <a:r>
              <a:rPr dirty="0" sz="1600">
                <a:solidFill>
                  <a:srgbClr val="ffffff"/>
                </a:solidFill>
                <a:latin typeface="FNNHCQ+Calibri-Light,Bold"/>
                <a:cs typeface="FNNHCQ+Calibri-Light,Bold"/>
              </a:rPr>
              <a:t>INSTANCE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5663" y="819019"/>
            <a:ext cx="10801272" cy="14604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6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r>
              <a:rPr dirty="0" sz="1600" spc="32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console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instances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r>
              <a:rPr dirty="0" sz="1600" spc="32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give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600"/>
              </a:lnSpc>
              <a:spcBef>
                <a:spcPts val="319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dirty="0" sz="16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Keep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Linux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selelct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linux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2023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AMI</a:t>
            </a:r>
            <a:r>
              <a:rPr dirty="0" sz="1600" spc="32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t2.micro</a:t>
            </a:r>
          </a:p>
          <a:p>
            <a:pPr marL="0" marR="0">
              <a:lnSpc>
                <a:spcPts val="1600"/>
              </a:lnSpc>
              <a:spcBef>
                <a:spcPts val="32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dirty="0" sz="16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pair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vockey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settings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edit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lab-vpc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,subnet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lab-subnet-public2</a:t>
            </a:r>
          </a:p>
          <a:p>
            <a:pPr marL="0" marR="0">
              <a:lnSpc>
                <a:spcPts val="1600"/>
              </a:lnSpc>
              <a:spcBef>
                <a:spcPts val="369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auton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assign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enable</a:t>
            </a:r>
          </a:p>
          <a:p>
            <a:pPr marL="0" marR="0">
              <a:lnSpc>
                <a:spcPts val="1600"/>
              </a:lnSpc>
              <a:spcBef>
                <a:spcPts val="32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dirty="0" sz="16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Under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firewall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existing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common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groups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</a:p>
          <a:p>
            <a:pPr marL="0" marR="0">
              <a:lnSpc>
                <a:spcPts val="1600"/>
              </a:lnSpc>
              <a:spcBef>
                <a:spcPts val="319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dirty="0" sz="16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Expand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details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panel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scroll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down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upto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box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appear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29412" y="2616266"/>
            <a:ext cx="7485470" cy="16713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555555"/>
                </a:solidFill>
                <a:latin typeface="MFMKIG+ArialMT"/>
                <a:cs typeface="MFMKIG+ArialMT"/>
              </a:rPr>
              <a:t>#!/bin/bash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aa5500"/>
                </a:solidFill>
                <a:latin typeface="MFMKIG+ArialMT"/>
                <a:cs typeface="MFMKIG+ArialMT"/>
              </a:rPr>
              <a:t>#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FMKIG+ArialMT"/>
                <a:cs typeface="MFMKIG+ArialMT"/>
              </a:rPr>
              <a:t>Install</a:t>
            </a:r>
            <a:r>
              <a:rPr dirty="0" sz="1200" spc="33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FMKIG+ArialMT"/>
                <a:cs typeface="MFMKIG+ArialMT"/>
              </a:rPr>
              <a:t>Apache</a:t>
            </a:r>
            <a:r>
              <a:rPr dirty="0" sz="1200" spc="33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FMKIG+ArialMT"/>
                <a:cs typeface="MFMKIG+ArialMT"/>
              </a:rPr>
              <a:t>Web</a:t>
            </a:r>
            <a:r>
              <a:rPr dirty="0" sz="1200" spc="33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FMKIG+ArialMT"/>
                <a:cs typeface="MFMKIG+ArialMT"/>
              </a:rPr>
              <a:t>Server</a:t>
            </a:r>
            <a:r>
              <a:rPr dirty="0" sz="1200" spc="33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FMKIG+ArialMT"/>
                <a:cs typeface="MFMKIG+ArialMT"/>
              </a:rPr>
              <a:t>and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FMKIG+ArialMT"/>
                <a:cs typeface="MFMKIG+ArialMT"/>
              </a:rPr>
              <a:t>PHP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3300aa"/>
                </a:solidFill>
                <a:latin typeface="MFMKIG+ArialMT"/>
                <a:cs typeface="MFMKIG+ArialMT"/>
              </a:rPr>
              <a:t>sudo</a:t>
            </a:r>
            <a:r>
              <a:rPr dirty="0" sz="1200" spc="18">
                <a:solidFill>
                  <a:srgbClr val="3300a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MFMKIG+ArialMT"/>
                <a:cs typeface="MFMKIG+ArialMT"/>
              </a:rPr>
              <a:t>dnf</a:t>
            </a:r>
            <a:r>
              <a:rPr dirty="0" sz="1200" spc="3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MFMKIG+ArialMT"/>
                <a:cs typeface="MFMKIG+ArialMT"/>
              </a:rPr>
              <a:t>install</a:t>
            </a:r>
            <a:r>
              <a:rPr dirty="0" sz="1200" spc="27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00cc"/>
                </a:solidFill>
                <a:latin typeface="MFMKIG+ArialMT"/>
                <a:cs typeface="MFMKIG+ArialMT"/>
              </a:rPr>
              <a:t>-y</a:t>
            </a:r>
            <a:r>
              <a:rPr dirty="0" sz="1200" spc="33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MFMKIG+ArialMT"/>
                <a:cs typeface="MFMKIG+ArialMT"/>
              </a:rPr>
              <a:t>httpd</a:t>
            </a:r>
            <a:r>
              <a:rPr dirty="0" sz="1200" spc="38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00aa"/>
                </a:solidFill>
                <a:latin typeface="MFMKIG+ArialMT"/>
                <a:cs typeface="MFMKIG+ArialMT"/>
              </a:rPr>
              <a:t>wget</a:t>
            </a:r>
            <a:r>
              <a:rPr dirty="0" sz="1200" spc="23">
                <a:solidFill>
                  <a:srgbClr val="3300a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MFMKIG+ArialMT"/>
                <a:cs typeface="MFMKIG+ArialMT"/>
              </a:rPr>
              <a:t>php</a:t>
            </a:r>
            <a:r>
              <a:rPr dirty="0" sz="1200" spc="3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MFMKIG+ArialMT"/>
                <a:cs typeface="MFMKIG+ArialMT"/>
              </a:rPr>
              <a:t>mariadb105-server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aa5500"/>
                </a:solidFill>
                <a:latin typeface="MFMKIG+ArialMT"/>
                <a:cs typeface="MFMKIG+ArialMT"/>
              </a:rPr>
              <a:t>#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FMKIG+ArialMT"/>
                <a:cs typeface="MFMKIG+ArialMT"/>
              </a:rPr>
              <a:t>Download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FMKIG+ArialMT"/>
                <a:cs typeface="MFMKIG+ArialMT"/>
              </a:rPr>
              <a:t>Lab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FMKIG+ArialMT"/>
                <a:cs typeface="MFMKIG+ArialMT"/>
              </a:rPr>
              <a:t>files</a:t>
            </a:r>
            <a:r>
              <a:rPr dirty="0" sz="1200" spc="33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FMKIG+ArialMT"/>
                <a:cs typeface="MFMKIG+ArialMT"/>
              </a:rPr>
              <a:t>get</a:t>
            </a:r>
            <a:r>
              <a:rPr dirty="0" sz="1200" spc="-14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MFMKIG+ArialMT"/>
                <a:cs typeface="MFMKIG+ArialMT"/>
              </a:rPr>
              <a:t>https://aws-tc-largeobjects.s3.us-west-2.amazonaws.com/CUR-TF-100-ACCLFO-2-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333333"/>
                </a:solidFill>
                <a:latin typeface="MFMKIG+ArialMT"/>
                <a:cs typeface="MFMKIG+ArialMT"/>
              </a:rPr>
              <a:t>9026/2-lab2-vpc/s3/lab-app.zip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333333"/>
                </a:solidFill>
                <a:latin typeface="MFMKIG+ArialMT"/>
                <a:cs typeface="MFMKIG+ArialMT"/>
              </a:rPr>
              <a:t>unzip</a:t>
            </a:r>
            <a:r>
              <a:rPr dirty="0" sz="1200" spc="3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MFMKIG+ArialMT"/>
                <a:cs typeface="MFMKIG+ArialMT"/>
              </a:rPr>
              <a:t>lab-app.zip</a:t>
            </a:r>
            <a:r>
              <a:rPr dirty="0" sz="12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00cc"/>
                </a:solidFill>
                <a:latin typeface="MFMKIG+ArialMT"/>
                <a:cs typeface="MFMKIG+ArialMT"/>
              </a:rPr>
              <a:t>-d</a:t>
            </a:r>
            <a:r>
              <a:rPr dirty="0" sz="1200" spc="28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MFMKIG+ArialMT"/>
                <a:cs typeface="MFMKIG+ArialMT"/>
              </a:rPr>
              <a:t>/var/www/html/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aa5500"/>
                </a:solidFill>
                <a:latin typeface="MFMKIG+ArialMT"/>
                <a:cs typeface="MFMKIG+ArialMT"/>
              </a:rPr>
              <a:t>#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FMKIG+ArialMT"/>
                <a:cs typeface="MFMKIG+ArialMT"/>
              </a:rPr>
              <a:t>Turn</a:t>
            </a:r>
            <a:r>
              <a:rPr dirty="0" sz="1200" spc="33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FMKIG+ArialMT"/>
                <a:cs typeface="MFMKIG+ArialMT"/>
              </a:rPr>
              <a:t>on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FMKIG+ArialMT"/>
                <a:cs typeface="MFMKIG+ArialMT"/>
              </a:rPr>
              <a:t>web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MFMKIG+ArialMT"/>
                <a:cs typeface="MFMKIG+ArialMT"/>
              </a:rPr>
              <a:t>server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333333"/>
                </a:solidFill>
                <a:latin typeface="MFMKIG+ArialMT"/>
                <a:cs typeface="MFMKIG+ArialMT"/>
              </a:rPr>
              <a:t>chkconfig</a:t>
            </a:r>
            <a:r>
              <a:rPr dirty="0" sz="1200" spc="3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MFMKIG+ArialMT"/>
                <a:cs typeface="MFMKIG+ArialMT"/>
              </a:rPr>
              <a:t>httpd</a:t>
            </a:r>
            <a:r>
              <a:rPr dirty="0" sz="1200" spc="33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MFMKIG+ArialMT"/>
                <a:cs typeface="MFMKIG+ArialMT"/>
              </a:rPr>
              <a:t>on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3300aa"/>
                </a:solidFill>
                <a:latin typeface="MFMKIG+ArialMT"/>
                <a:cs typeface="MFMKIG+ArialMT"/>
              </a:rPr>
              <a:t>service</a:t>
            </a:r>
            <a:r>
              <a:rPr dirty="0" sz="1200" spc="18">
                <a:solidFill>
                  <a:srgbClr val="3300a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MFMKIG+ArialMT"/>
                <a:cs typeface="MFMKIG+ArialMT"/>
              </a:rPr>
              <a:t>httpd</a:t>
            </a:r>
            <a:r>
              <a:rPr dirty="0" sz="1200" spc="38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00aa"/>
                </a:solidFill>
                <a:latin typeface="MFMKIG+ArialMT"/>
                <a:cs typeface="MFMKIG+ArialMT"/>
              </a:rPr>
              <a:t>start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6289" y="4756539"/>
            <a:ext cx="7411946" cy="1216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6: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bottom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panel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,click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instances</a:t>
            </a:r>
          </a:p>
          <a:p>
            <a:pPr marL="0" marR="0">
              <a:lnSpc>
                <a:spcPts val="1600"/>
              </a:lnSpc>
              <a:spcBef>
                <a:spcPts val="32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dirty="0" sz="16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Wait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until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6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shows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2/2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checks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passed</a:t>
            </a:r>
          </a:p>
          <a:p>
            <a:pPr marL="0" marR="0">
              <a:lnSpc>
                <a:spcPts val="1600"/>
              </a:lnSpc>
              <a:spcBef>
                <a:spcPts val="32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dirty="0" sz="16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Copy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ipv4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dns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present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details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tab</a:t>
            </a:r>
          </a:p>
          <a:p>
            <a:pPr marL="0" marR="0">
              <a:lnSpc>
                <a:spcPts val="1600"/>
              </a:lnSpc>
              <a:spcBef>
                <a:spcPts val="369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r>
              <a:rPr dirty="0" sz="16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browser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copy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dns</a:t>
            </a:r>
          </a:p>
          <a:p>
            <a:pPr marL="0" marR="0">
              <a:lnSpc>
                <a:spcPts val="1600"/>
              </a:lnSpc>
              <a:spcBef>
                <a:spcPts val="32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Finally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displaying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logo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instances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meta-data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49814" y="4301180"/>
            <a:ext cx="7143722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Finally,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opens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displaying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logo</a:t>
            </a:r>
            <a:r>
              <a:rPr dirty="0" sz="1600" spc="32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instances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metadata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11793" y="688023"/>
            <a:ext cx="4113221" cy="647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dirty="0" sz="4800" spc="-11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4800">
                <a:solidFill>
                  <a:srgbClr val="ffffff"/>
                </a:solidFill>
                <a:latin typeface="Calibri"/>
                <a:cs typeface="Calibri"/>
              </a:rPr>
              <a:t>LIGHT</a:t>
            </a:r>
            <a:r>
              <a:rPr dirty="0" sz="4800" spc="-11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4800">
                <a:solidFill>
                  <a:srgbClr val="ffffff"/>
                </a:solidFill>
                <a:latin typeface="Calibri"/>
                <a:cs typeface="Calibri"/>
              </a:rPr>
              <a:t>SAIL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864" y="1755674"/>
            <a:ext cx="1363712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PROCEDURE: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5864" y="2271386"/>
            <a:ext cx="10737008" cy="1670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FMKIG+ArialMT"/>
                <a:cs typeface="MFMKIG+ArialMT"/>
              </a:rPr>
              <a:t>1.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home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page,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instance.</a:t>
            </a:r>
          </a:p>
          <a:p>
            <a:pPr marL="0" marR="0">
              <a:lnSpc>
                <a:spcPts val="2066"/>
              </a:lnSpc>
              <a:spcBef>
                <a:spcPts val="4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FMKIG+ArialMT"/>
                <a:cs typeface="MFMKIG+ArialMT"/>
              </a:rPr>
              <a:t>2.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location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(an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Availability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Zone).Choose</a:t>
            </a:r>
            <a:r>
              <a:rPr dirty="0" sz="1800" spc="6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Change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and</a:t>
            </a:r>
          </a:p>
          <a:p>
            <a:pPr marL="0" marR="0">
              <a:lnSpc>
                <a:spcPts val="2010"/>
              </a:lnSpc>
              <a:spcBef>
                <a:spcPts val="188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zone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another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location.</a:t>
            </a:r>
          </a:p>
          <a:p>
            <a:pPr marL="0" marR="0">
              <a:lnSpc>
                <a:spcPts val="2066"/>
              </a:lnSpc>
              <a:spcBef>
                <a:spcPts val="5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FMKIG+ArialMT"/>
                <a:cs typeface="MFMKIG+ArialMT"/>
              </a:rPr>
              <a:t>3.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Optionally,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change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Availability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Zone.Choose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Availability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Zone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dropdown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list.</a:t>
            </a:r>
          </a:p>
          <a:p>
            <a:pPr marL="0" marR="0">
              <a:lnSpc>
                <a:spcPts val="2066"/>
              </a:lnSpc>
              <a:spcBef>
                <a:spcPts val="9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FMKIG+ArialMT"/>
                <a:cs typeface="MFMKIG+ArialMT"/>
              </a:rPr>
              <a:t>4.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Pick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application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(Apps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+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OS)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operating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system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(OS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Only).</a:t>
            </a:r>
          </a:p>
          <a:p>
            <a:pPr marL="0" marR="0">
              <a:lnSpc>
                <a:spcPts val="2010"/>
              </a:lnSpc>
              <a:spcBef>
                <a:spcPts val="188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5.Choose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plan.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5864" y="3923055"/>
            <a:ext cx="3529926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6.Enter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instance.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89119" y="4195827"/>
            <a:ext cx="8872765" cy="13936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Resource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names:</a:t>
            </a:r>
          </a:p>
          <a:p>
            <a:pPr marL="13944" marR="0">
              <a:lnSpc>
                <a:spcPts val="2066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FMKIG+ArialMT"/>
                <a:cs typeface="MFMKIG+ArialMT"/>
              </a:rPr>
              <a:t>1.</a:t>
            </a:r>
            <a:r>
              <a:rPr dirty="0" sz="1850" spc="2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Must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be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unique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within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each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Lightsail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account.</a:t>
            </a:r>
          </a:p>
          <a:p>
            <a:pPr marL="13944" marR="0">
              <a:lnSpc>
                <a:spcPts val="2066"/>
              </a:lnSpc>
              <a:spcBef>
                <a:spcPts val="9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FMKIG+ArialMT"/>
                <a:cs typeface="MFMKIG+ArialMT"/>
              </a:rPr>
              <a:t>2.</a:t>
            </a:r>
            <a:r>
              <a:rPr dirty="0" sz="1850" spc="2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Must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contain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2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255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characters.</a:t>
            </a:r>
          </a:p>
          <a:p>
            <a:pPr marL="13944" marR="0">
              <a:lnSpc>
                <a:spcPts val="2066"/>
              </a:lnSpc>
              <a:spcBef>
                <a:spcPts val="4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FMKIG+ArialMT"/>
                <a:cs typeface="MFMKIG+ArialMT"/>
              </a:rPr>
              <a:t>3.</a:t>
            </a:r>
            <a:r>
              <a:rPr dirty="0" sz="1850" spc="2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Must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start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end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alphanumeric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character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number.</a:t>
            </a:r>
          </a:p>
          <a:p>
            <a:pPr marL="13944" marR="0">
              <a:lnSpc>
                <a:spcPts val="2066"/>
              </a:lnSpc>
              <a:spcBef>
                <a:spcPts val="9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FMKIG+ArialMT"/>
                <a:cs typeface="MFMKIG+ArialMT"/>
              </a:rPr>
              <a:t>4.</a:t>
            </a:r>
            <a:r>
              <a:rPr dirty="0" sz="1850" spc="2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include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alphanumeric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characters,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numbers,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periods,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dashes,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underscores.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65181" y="365860"/>
            <a:ext cx="6895373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7.Choose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following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options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tags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instance: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5181" y="634431"/>
            <a:ext cx="10711415" cy="8478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FMKIG+ArialMT"/>
                <a:cs typeface="MFMKIG+ArialMT"/>
              </a:rPr>
              <a:t>•</a:t>
            </a:r>
            <a:r>
              <a:rPr dirty="0" sz="1850" spc="113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key-only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tags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or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Edit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key-only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tags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(if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tags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have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already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been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added).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Enter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new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tag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into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</a:t>
            </a:r>
          </a:p>
          <a:p>
            <a:pPr marL="285750" marR="0">
              <a:lnSpc>
                <a:spcPts val="2010"/>
              </a:lnSpc>
              <a:spcBef>
                <a:spcPts val="138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tag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key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text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box,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press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Enter.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Choose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Save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when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you’re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done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entering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tags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them,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or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choose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Cancel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not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them.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5181" y="3940950"/>
            <a:ext cx="10699038" cy="1670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FMKIG+ArialMT"/>
                <a:cs typeface="MFMKIG+ArialMT"/>
              </a:rPr>
              <a:t>•</a:t>
            </a:r>
            <a:r>
              <a:rPr dirty="0" sz="1850" spc="113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key-value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tag,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key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into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Key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text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box,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value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into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Value</a:t>
            </a:r>
            <a:r>
              <a:rPr dirty="0" sz="1800" spc="-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text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box.</a:t>
            </a:r>
          </a:p>
          <a:p>
            <a:pPr marL="285750" marR="0">
              <a:lnSpc>
                <a:spcPts val="2010"/>
              </a:lnSpc>
              <a:spcBef>
                <a:spcPts val="138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Choose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Save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when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you’re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done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entering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tags,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choose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Cancel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not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them.Key-value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tags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only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be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added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time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before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saving.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more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key-value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tag,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repeat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</a:t>
            </a:r>
          </a:p>
          <a:p>
            <a:pPr marL="28575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previous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steps.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8.Choose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instance.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Within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minutes,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Lightsail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ready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connect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via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SSH,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without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leaving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Lightsail!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83111" y="383789"/>
            <a:ext cx="9935497" cy="567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1.From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Lightsail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home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page,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menu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right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instance's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name,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then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connect.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0687" y="3394383"/>
            <a:ext cx="9473600" cy="8436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350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Alternately,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management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page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Connect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tab.</a:t>
            </a:r>
          </a:p>
          <a:p>
            <a:pPr marL="0" marR="0">
              <a:lnSpc>
                <a:spcPts val="2010"/>
              </a:lnSpc>
              <a:spcBef>
                <a:spcPts val="16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2.You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now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type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commands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into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terminal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manage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Lightsail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without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setting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SSH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client.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34404" y="773914"/>
            <a:ext cx="1200522" cy="723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ffffff"/>
                </a:solidFill>
                <a:latin typeface="Calibri"/>
                <a:cs typeface="Calibri"/>
              </a:rPr>
              <a:t>EC2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9299" y="2370483"/>
            <a:ext cx="3755652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FNNHCQ+Calibri-Light,Bold"/>
                <a:cs typeface="FNNHCQ+Calibri-Light,Bold"/>
              </a:rPr>
              <a:t>CREATING</a:t>
            </a:r>
            <a:r>
              <a:rPr dirty="0" sz="2400" spc="-57">
                <a:solidFill>
                  <a:srgbClr val="ffffff"/>
                </a:solidFill>
                <a:latin typeface="FNNHCQ+Calibri-Light,Bold"/>
                <a:cs typeface="FNNHCQ+Calibri-Light,Bold"/>
              </a:rPr>
              <a:t> </a:t>
            </a:r>
            <a:r>
              <a:rPr dirty="0" sz="2400">
                <a:solidFill>
                  <a:srgbClr val="ffffff"/>
                </a:solidFill>
                <a:latin typeface="FNNHCQ+Calibri-Light,Bold"/>
                <a:cs typeface="FNNHCQ+Calibri-Light,Bold"/>
              </a:rPr>
              <a:t>AN</a:t>
            </a:r>
            <a:r>
              <a:rPr dirty="0" sz="2400" spc="-56">
                <a:solidFill>
                  <a:srgbClr val="ffffff"/>
                </a:solidFill>
                <a:latin typeface="FNNHCQ+Calibri-Light,Bold"/>
                <a:cs typeface="FNNHCQ+Calibri-Light,Bold"/>
              </a:rPr>
              <a:t> </a:t>
            </a:r>
            <a:r>
              <a:rPr dirty="0" sz="2400">
                <a:solidFill>
                  <a:srgbClr val="ffffff"/>
                </a:solidFill>
                <a:latin typeface="FNNHCQ+Calibri-Light,Bold"/>
                <a:cs typeface="FNNHCQ+Calibri-Light,Bold"/>
              </a:rPr>
              <a:t>EC2</a:t>
            </a:r>
            <a:r>
              <a:rPr dirty="0" sz="2400" spc="-58">
                <a:solidFill>
                  <a:srgbClr val="ffffff"/>
                </a:solidFill>
                <a:latin typeface="FNNHCQ+Calibri-Light,Bold"/>
                <a:cs typeface="FNNHCQ+Calibri-Light,Bold"/>
              </a:rPr>
              <a:t> </a:t>
            </a:r>
            <a:r>
              <a:rPr dirty="0" sz="2400">
                <a:solidFill>
                  <a:srgbClr val="ffffff"/>
                </a:solidFill>
                <a:latin typeface="FNNHCQ+Calibri-Light,Bold"/>
                <a:cs typeface="FNNHCQ+Calibri-Light,Bold"/>
              </a:rPr>
              <a:t>INSTANCE: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9299" y="3026871"/>
            <a:ext cx="9519689" cy="273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Step-1: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‘launch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instances’.</a:t>
            </a:r>
          </a:p>
          <a:p>
            <a:pPr marL="0" marR="0">
              <a:lnSpc>
                <a:spcPts val="1800"/>
              </a:lnSpc>
              <a:spcBef>
                <a:spcPts val="35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Step-2: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instance,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AMI(LINUX,WINOWS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server)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pair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instance.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Step-3:</a:t>
            </a:r>
            <a:r>
              <a:rPr dirty="0" sz="1800" spc="36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linux-select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ppk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windows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server-select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pem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key.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Step-4:</a:t>
            </a:r>
            <a:r>
              <a:rPr dirty="0" sz="1800" spc="36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pair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key.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Step-5:</a:t>
            </a:r>
            <a:r>
              <a:rPr dirty="0" sz="1800" spc="36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linux-click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connect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redirected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(or)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putty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configure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timeout,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configure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putty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session.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redirects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CLI.</a:t>
            </a:r>
          </a:p>
          <a:p>
            <a:pPr marL="619963" marR="0">
              <a:lnSpc>
                <a:spcPts val="1997"/>
              </a:lnSpc>
              <a:spcBef>
                <a:spcPts val="4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windows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server-click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17">
                <a:solidFill>
                  <a:srgbClr val="ffffff"/>
                </a:solidFill>
                <a:latin typeface="Calibri"/>
                <a:cs typeface="Calibri"/>
              </a:rPr>
              <a:t>connect</a:t>
            </a:r>
            <a:r>
              <a:rPr dirty="0" sz="1800">
                <a:solidFill>
                  <a:srgbClr val="ffffff"/>
                </a:solidFill>
                <a:latin typeface="QKDATN+Wingdings-Regular"/>
                <a:cs typeface="QKDATN+Wingdings-Regular"/>
              </a:rPr>
              <a:t>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RDP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dirty="0" sz="1800">
                <a:solidFill>
                  <a:srgbClr val="ffffff"/>
                </a:solidFill>
                <a:latin typeface="QKDATN+Wingdings-Regular"/>
                <a:cs typeface="QKDATN+Wingdings-Regular"/>
              </a:rPr>
              <a:t>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password</a:t>
            </a:r>
            <a:r>
              <a:rPr dirty="0" sz="1800">
                <a:solidFill>
                  <a:srgbClr val="ffffff"/>
                </a:solidFill>
                <a:latin typeface="QKDATN+Wingdings-Regular"/>
                <a:cs typeface="QKDATN+Wingdings-Regular"/>
              </a:rPr>
              <a:t>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upload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private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31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dirty="0" sz="1800">
                <a:solidFill>
                  <a:srgbClr val="ffffff"/>
                </a:solidFill>
                <a:latin typeface="QKDATN+Wingdings-Regular"/>
                <a:cs typeface="QKDATN+Wingdings-Regular"/>
              </a:rPr>
              <a:t>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decrypt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password.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rdp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enter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password.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redirects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windows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server.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Step-6:</a:t>
            </a:r>
            <a:r>
              <a:rPr dirty="0" sz="1800" spc="36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Terminate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instances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51935" y="400668"/>
            <a:ext cx="7763414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dirty="0" sz="4400" spc="-10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4400">
                <a:solidFill>
                  <a:srgbClr val="ffffff"/>
                </a:solidFill>
                <a:latin typeface="Calibri"/>
                <a:cs typeface="Calibri"/>
              </a:rPr>
              <a:t>COMMAND</a:t>
            </a:r>
            <a:r>
              <a:rPr dirty="0" sz="4400" spc="-10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440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r>
              <a:rPr dirty="0" sz="4400" spc="-10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4400">
                <a:solidFill>
                  <a:srgbClr val="ffffff"/>
                </a:solidFill>
                <a:latin typeface="Calibri"/>
                <a:cs typeface="Calibri"/>
              </a:rPr>
              <a:t>INTERFACE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3415" y="1293992"/>
            <a:ext cx="7183322" cy="815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800" spc="-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1800" spc="36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Download</a:t>
            </a:r>
            <a:r>
              <a:rPr dirty="0" sz="1800" spc="36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install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complete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installation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steps.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dirty="0" sz="1800" spc="-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Login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Console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search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IAM.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dirty="0" sz="1800" spc="-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navigation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pane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,select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5158" y="402004"/>
            <a:ext cx="8241283" cy="541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dirty="0" sz="1800" spc="-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whose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want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create.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dirty="0" sz="1800" spc="-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Credentials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tab.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5157" y="1012476"/>
            <a:ext cx="588464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dirty="0" sz="1800" spc="-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key.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02427" y="536474"/>
            <a:ext cx="6800863" cy="815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dirty="0" sz="1800" spc="-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Now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configure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dirty="0" sz="1800" spc="-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Command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Interface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following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command</a:t>
            </a:r>
          </a:p>
          <a:p>
            <a:pPr marL="826617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&gt;aws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configure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9082" y="1359434"/>
            <a:ext cx="7689888" cy="13639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entering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command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prompts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four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pieces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</a:p>
          <a:p>
            <a:pPr marL="0" marR="0">
              <a:lnSpc>
                <a:spcPts val="1800"/>
              </a:lnSpc>
              <a:spcBef>
                <a:spcPts val="35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ID:</a:t>
            </a:r>
            <a:r>
              <a:rPr dirty="0" sz="1800" spc="-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(enter</a:t>
            </a:r>
            <a:r>
              <a:rPr dirty="0" sz="1800" spc="36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ID)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2.Secret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Key: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enter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key)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3.AWS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Region: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(enter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desired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)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4.Output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Format: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(enter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desired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output)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2404" y="4812639"/>
            <a:ext cx="6330187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Finally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Javascript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Notation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output.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9322" y="310069"/>
            <a:ext cx="11165006" cy="28887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54939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ffffff"/>
                </a:solidFill>
                <a:latin typeface="ONNSDB+Calibri-Light"/>
                <a:cs typeface="ONNSDB+Calibri-Light"/>
              </a:rPr>
              <a:t>ELASTIC</a:t>
            </a:r>
            <a:r>
              <a:rPr dirty="0" sz="4400">
                <a:solidFill>
                  <a:srgbClr val="ffffff"/>
                </a:solidFill>
                <a:latin typeface="ONNSDB+Calibri-Light"/>
                <a:cs typeface="ONNSDB+Calibri-Light"/>
              </a:rPr>
              <a:t> </a:t>
            </a:r>
            <a:r>
              <a:rPr dirty="0" sz="4400">
                <a:solidFill>
                  <a:srgbClr val="ffffff"/>
                </a:solidFill>
                <a:latin typeface="ONNSDB+Calibri-Light"/>
                <a:cs typeface="ONNSDB+Calibri-Light"/>
              </a:rPr>
              <a:t>BLOCK</a:t>
            </a:r>
            <a:r>
              <a:rPr dirty="0" sz="4400">
                <a:solidFill>
                  <a:srgbClr val="ffffff"/>
                </a:solidFill>
                <a:latin typeface="ONNSDB+Calibri-Light"/>
                <a:cs typeface="ONNSDB+Calibri-Light"/>
              </a:rPr>
              <a:t> </a:t>
            </a:r>
            <a:r>
              <a:rPr dirty="0" sz="4400">
                <a:solidFill>
                  <a:srgbClr val="ffffff"/>
                </a:solidFill>
                <a:latin typeface="ONNSDB+Calibri-Light"/>
                <a:cs typeface="ONNSDB+Calibri-Light"/>
              </a:rPr>
              <a:t>STORAGE</a:t>
            </a:r>
          </a:p>
          <a:p>
            <a:pPr marL="0" marR="0">
              <a:lnSpc>
                <a:spcPts val="2220"/>
              </a:lnSpc>
              <a:spcBef>
                <a:spcPts val="7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Bahnschrift"/>
                <a:cs typeface="Bahnschrift"/>
              </a:rPr>
              <a:t>1.</a:t>
            </a:r>
            <a:r>
              <a:rPr dirty="0" sz="1850" spc="1351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In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the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left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navigation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pane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choose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instances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and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create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a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instance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with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a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name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Bahnschrift"/>
                <a:cs typeface="Bahnschrift"/>
              </a:rPr>
              <a:t>2.</a:t>
            </a:r>
            <a:r>
              <a:rPr dirty="0" sz="1850" spc="101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Next,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In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the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left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navigation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pane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choose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Volumes</a:t>
            </a:r>
          </a:p>
          <a:p>
            <a:pPr marL="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Bahnschrift"/>
                <a:cs typeface="Bahnschrift"/>
              </a:rPr>
              <a:t>3.</a:t>
            </a:r>
            <a:r>
              <a:rPr dirty="0" sz="1850" spc="989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Click</a:t>
            </a:r>
            <a:r>
              <a:rPr dirty="0" sz="1800" spc="12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on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CreOpen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Management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Console,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on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the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services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menu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open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Ec2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Bahnschrift"/>
                <a:cs typeface="Bahnschrift"/>
              </a:rPr>
              <a:t>4.</a:t>
            </a:r>
            <a:r>
              <a:rPr dirty="0" sz="1850" spc="914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ate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Volume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Bahnschrift"/>
                <a:cs typeface="Bahnschrift"/>
              </a:rPr>
              <a:t>5.</a:t>
            </a:r>
            <a:r>
              <a:rPr dirty="0" sz="1850" spc="959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Select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volume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type,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size(Gib),Availability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Zone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and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in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Add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tag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section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add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key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and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value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names.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Bahnschrift"/>
                <a:cs typeface="Bahnschrift"/>
              </a:rPr>
              <a:t>6.</a:t>
            </a:r>
            <a:r>
              <a:rPr dirty="0" sz="1850" spc="1015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Then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click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on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create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volume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Bahnschrift"/>
                <a:cs typeface="Bahnschrift"/>
              </a:rPr>
              <a:t>7.</a:t>
            </a:r>
            <a:r>
              <a:rPr dirty="0" sz="1850" spc="1035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Click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on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volumes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on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left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navigation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pane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select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the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created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volume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and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attach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a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previously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created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instance</a:t>
            </a:r>
          </a:p>
          <a:p>
            <a:pPr marL="34290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to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it.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60699" y="3371124"/>
            <a:ext cx="9493354" cy="14097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8.Then,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go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to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“Details”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drop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down,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choose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“show”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9.Download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the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ppk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file</a:t>
            </a:r>
          </a:p>
          <a:p>
            <a:pPr marL="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10.Download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putty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11.Open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putty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set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the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fields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(such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as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Host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name,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public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key,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private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key)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as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per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the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requirement.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12.The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putty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shell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will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open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,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then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login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into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it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and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run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the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commands.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0699" y="4742724"/>
            <a:ext cx="2969794" cy="5867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13.The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commands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looks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like:</a:t>
            </a:r>
          </a:p>
          <a:p>
            <a:pPr marL="233172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df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–h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93871" y="5291364"/>
            <a:ext cx="2753843" cy="3124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sudo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mkfs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–t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ext3/dev/sdf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44383" y="5291364"/>
            <a:ext cx="566960" cy="3124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etc.,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60699" y="5840004"/>
            <a:ext cx="5747514" cy="8611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14.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Create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a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EBS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snapshot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by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giving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the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necessary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fields.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15.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Create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a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volume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using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snapshot.</a:t>
            </a:r>
          </a:p>
          <a:p>
            <a:pPr marL="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16.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Attach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the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volume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to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the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created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EC2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dirty="0" sz="1800">
                <a:solidFill>
                  <a:srgbClr val="ffffff"/>
                </a:solidFill>
                <a:latin typeface="Bahnschrift"/>
                <a:cs typeface="Bahnschrift"/>
              </a:rPr>
              <a:t>instance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66217" y="391704"/>
            <a:ext cx="2942575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ffffff"/>
                </a:solidFill>
                <a:latin typeface="ONNSDB+Calibri-Light"/>
                <a:cs typeface="ONNSDB+Calibri-Light"/>
              </a:rPr>
              <a:t>DYNAM0</a:t>
            </a:r>
            <a:r>
              <a:rPr dirty="0" sz="4400">
                <a:solidFill>
                  <a:srgbClr val="ffffff"/>
                </a:solidFill>
                <a:latin typeface="ONNSDB+Calibri-Light"/>
                <a:cs typeface="ONNSDB+Calibri-Light"/>
              </a:rPr>
              <a:t> </a:t>
            </a:r>
            <a:r>
              <a:rPr dirty="0" sz="4400">
                <a:solidFill>
                  <a:srgbClr val="ffffff"/>
                </a:solidFill>
                <a:latin typeface="ONNSDB+Calibri-Light"/>
                <a:cs typeface="ONNSDB+Calibri-Light"/>
              </a:rPr>
              <a:t>DB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8616" y="1213899"/>
            <a:ext cx="3641966" cy="3064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Setting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DynamoDB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8616" y="1488219"/>
            <a:ext cx="6928229" cy="8550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5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here,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JSON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product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catalog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5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products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lot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attributes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8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common.</a:t>
            </a:r>
          </a:p>
          <a:p>
            <a:pPr marL="51663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interface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looks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this: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1369" y="5072615"/>
            <a:ext cx="6521754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items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present.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9322" y="1155039"/>
            <a:ext cx="664108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populate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table.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powershell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AWS.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37299" y="309241"/>
            <a:ext cx="3297031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  <a:r>
              <a:rPr dirty="0" sz="4400" spc="-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4400">
                <a:solidFill>
                  <a:srgbClr val="ffffff"/>
                </a:solidFill>
                <a:latin typeface="Calibri"/>
                <a:cs typeface="Calibri"/>
              </a:rPr>
              <a:t>RDS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1722" y="1208827"/>
            <a:ext cx="10221825" cy="815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800" spc="-6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RDS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DB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Instance.</a:t>
            </a:r>
          </a:p>
          <a:p>
            <a:pPr marL="0" marR="0">
              <a:lnSpc>
                <a:spcPts val="199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console</a:t>
            </a:r>
            <a:r>
              <a:rPr dirty="0" sz="1800" spc="-6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QKDATN+Wingdings-Regular"/>
                <a:cs typeface="QKDATN+Wingdings-Regular"/>
              </a:rPr>
              <a:t>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vpc</a:t>
            </a:r>
            <a:r>
              <a:rPr dirty="0" sz="1800" spc="-2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QKDATN+Wingdings-Regular"/>
                <a:cs typeface="QKDATN+Wingdings-Regular"/>
              </a:rPr>
              <a:t>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groups</a:t>
            </a:r>
            <a:r>
              <a:rPr dirty="0" sz="1800" spc="-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QKDATN+Wingdings-Regular"/>
                <a:cs typeface="QKDATN+Wingdings-Regular"/>
              </a:rPr>
              <a:t></a:t>
            </a:r>
            <a:r>
              <a:rPr dirty="0" sz="18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dirty="0" sz="1800" spc="-6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QKDATN+Wingdings-Regular"/>
                <a:cs typeface="QKDATN+Wingdings-Regular"/>
              </a:rPr>
              <a:t>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dirty="0" sz="1800" spc="36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inbound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rule</a:t>
            </a:r>
            <a:r>
              <a:rPr dirty="0" sz="1800" spc="3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QKDATN+Wingdings-Regular"/>
                <a:cs typeface="QKDATN+Wingdings-Regular"/>
              </a:rPr>
              <a:t>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1722" y="5404310"/>
            <a:ext cx="9416367" cy="541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dirty="0" sz="1800" spc="-58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800" spc="-3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DB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Group.</a:t>
            </a:r>
          </a:p>
          <a:p>
            <a:pPr marL="0" marR="0">
              <a:lnSpc>
                <a:spcPts val="199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Rds</a:t>
            </a:r>
            <a:r>
              <a:rPr dirty="0" sz="1800" spc="-3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QKDATN+Wingdings-Regular"/>
                <a:cs typeface="QKDATN+Wingdings-Regular"/>
              </a:rPr>
              <a:t>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groups</a:t>
            </a:r>
            <a:r>
              <a:rPr dirty="0" sz="1800" spc="-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QKDATN+Wingdings-Regular"/>
                <a:cs typeface="QKDATN+Wingdings-Regular"/>
              </a:rPr>
              <a:t>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DB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dirty="0" sz="1800" spc="-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QKDATN+Wingdings-Regular"/>
                <a:cs typeface="QKDATN+Wingdings-Regular"/>
              </a:rPr>
              <a:t>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subnets</a:t>
            </a:r>
            <a:r>
              <a:rPr dirty="0" sz="1800" spc="-1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QKDATN+Wingdings-Regular"/>
                <a:cs typeface="QKDATN+Wingdings-Regular"/>
              </a:rPr>
              <a:t>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DB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2001" y="3298528"/>
            <a:ext cx="8616436" cy="3007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800" spc="-6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800" spc="-3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left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navigation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pane,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Databases</a:t>
            </a:r>
            <a:r>
              <a:rPr dirty="0" sz="1800" spc="-8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QKDATN+Wingdings-Regular"/>
                <a:cs typeface="QKDATN+Wingdings-Regular"/>
              </a:rPr>
              <a:t>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database</a:t>
            </a:r>
            <a:r>
              <a:rPr dirty="0" sz="1800" spc="-8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QKDATN+Wingdings-Regular"/>
                <a:cs typeface="QKDATN+Wingdings-Regular"/>
              </a:rPr>
              <a:t>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61511" y="309367"/>
            <a:ext cx="9766323" cy="8722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Step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4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800" spc="-3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Availability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durability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,choose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Multi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–AZ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DB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then</a:t>
            </a:r>
            <a:r>
              <a:rPr dirty="0" sz="1800" spc="6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configure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settings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,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DB</a:t>
            </a:r>
          </a:p>
          <a:p>
            <a:pPr marL="0" marR="0">
              <a:lnSpc>
                <a:spcPts val="2010"/>
              </a:lnSpc>
              <a:spcBef>
                <a:spcPts val="8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class,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Storage,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connectivity,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choose</a:t>
            </a:r>
            <a:r>
              <a:rPr dirty="0" sz="1800" spc="-8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vpc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security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group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setup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additional</a:t>
            </a:r>
          </a:p>
          <a:p>
            <a:pPr marL="0" marR="0">
              <a:lnSpc>
                <a:spcPts val="2234"/>
              </a:lnSpc>
              <a:spcBef>
                <a:spcPts val="162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configuration</a:t>
            </a:r>
            <a:r>
              <a:rPr dirty="0" sz="2000">
                <a:solidFill>
                  <a:srgbClr val="333333"/>
                </a:solidFill>
                <a:latin typeface="MFMKIG+ArialMT"/>
                <a:cs typeface="MFMKIG+ArialMT"/>
              </a:rPr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4971" y="4609997"/>
            <a:ext cx="11028667" cy="163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5:</a:t>
            </a:r>
            <a:r>
              <a:rPr dirty="0" sz="1800" spc="-5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Wait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until</a:t>
            </a:r>
            <a:r>
              <a:rPr dirty="0" sz="1800" spc="-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Info</a:t>
            </a:r>
            <a:r>
              <a:rPr dirty="0" sz="1800" spc="-8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Modifying</a:t>
            </a:r>
            <a:r>
              <a:rPr dirty="0" sz="1800" spc="-2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800" spc="-3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Available.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Scroll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down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Connectivity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copy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1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Endpoint</a:t>
            </a:r>
            <a:r>
              <a:rPr dirty="0" sz="1800" spc="-7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field.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800" spc="-6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dirty="0" sz="1800" spc="-3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Interact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Database.</a:t>
            </a:r>
          </a:p>
          <a:p>
            <a:pPr marL="0" marR="0">
              <a:lnSpc>
                <a:spcPts val="1800"/>
              </a:lnSpc>
              <a:spcBef>
                <a:spcPts val="35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Details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800" spc="-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copy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WebServer</a:t>
            </a:r>
            <a:r>
              <a:rPr dirty="0" sz="1800" spc="-13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address.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browser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tab,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paste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8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WebServer</a:t>
            </a:r>
            <a:r>
              <a:rPr dirty="0" sz="1800" spc="-9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press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Enter.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displayed,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showing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instance.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65796" y="3714410"/>
            <a:ext cx="7376314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dirty="0" sz="1800" spc="-4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800" spc="-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RDS</a:t>
            </a:r>
            <a:r>
              <a:rPr dirty="0" sz="1800" spc="-3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dirty="0" sz="1800" spc="-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top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configure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settings.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14439" y="409786"/>
            <a:ext cx="7303337" cy="541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few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seconds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display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800" spc="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Book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.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Book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RDS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database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store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information.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98208" y="351224"/>
            <a:ext cx="9316322" cy="546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ffffff"/>
                </a:solidFill>
                <a:latin typeface="Calibri"/>
                <a:cs typeface="Calibri"/>
              </a:rPr>
              <a:t>IDENTITY</a:t>
            </a:r>
            <a:r>
              <a:rPr dirty="0" sz="4000" spc="-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4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4000" spc="-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400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dirty="0" sz="4000" spc="-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400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dirty="0" sz="4000" spc="-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4000">
                <a:solidFill>
                  <a:srgbClr val="ffffff"/>
                </a:solidFill>
                <a:latin typeface="Calibri"/>
                <a:cs typeface="Calibri"/>
              </a:rPr>
              <a:t>(IAM)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19621" y="1164867"/>
            <a:ext cx="10342227" cy="9051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Identity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(IAM)</a:t>
            </a:r>
            <a:r>
              <a:rPr dirty="0" sz="1800" spc="-7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enables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(AWS)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manage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permissions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AWS.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IAM,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centrally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manage</a:t>
            </a:r>
            <a:r>
              <a:rPr dirty="0" sz="1800" spc="1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8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</a:p>
          <a:p>
            <a:pPr marL="0" marR="0">
              <a:lnSpc>
                <a:spcPts val="2681"/>
              </a:lnSpc>
              <a:spcBef>
                <a:spcPts val="136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credentials</a:t>
            </a:r>
            <a:r>
              <a:rPr dirty="0" sz="1800" spc="-12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keys,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7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permissions</a:t>
            </a:r>
            <a:r>
              <a:rPr dirty="0" sz="1800" spc="-7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resources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14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dirty="0" sz="2400">
                <a:solidFill>
                  <a:srgbClr val="333333"/>
                </a:solidFill>
                <a:latin typeface="MFMKIG+ArialMT"/>
                <a:cs typeface="MFMKIG+ArialMT"/>
              </a:rPr>
              <a:t>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27387" y="5219210"/>
            <a:ext cx="5099942" cy="2807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Console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Home</a:t>
            </a:r>
            <a:r>
              <a:rPr dirty="0" sz="1800" spc="-68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page,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IAM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dirty="0" sz="1600">
                <a:solidFill>
                  <a:srgbClr val="16191f"/>
                </a:solidFill>
                <a:latin typeface="MFMKIG+ArialMT"/>
                <a:cs typeface="MFMKIG+ArialMT"/>
              </a:rPr>
              <a:t>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27387" y="5565549"/>
            <a:ext cx="6160106" cy="302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2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.In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navigation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pane,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-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r>
              <a:rPr dirty="0" sz="1800" spc="-7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1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0062" y="333653"/>
            <a:ext cx="5682424" cy="1673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3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.For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Username,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enter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EmergencyAccess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,Select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box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Provide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AWS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Console–</a:t>
            </a:r>
            <a:r>
              <a:rPr dirty="0" sz="1800" spc="-10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 i="1">
                <a:solidFill>
                  <a:srgbClr val="ffffff"/>
                </a:solidFill>
                <a:latin typeface="Calibri"/>
                <a:cs typeface="Calibri"/>
              </a:rPr>
              <a:t>optional</a:t>
            </a:r>
            <a:r>
              <a:rPr dirty="0" sz="1800" spc="-6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80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want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IAM</a:t>
            </a:r>
            <a:r>
              <a:rPr dirty="0" sz="1800" spc="-4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8" b="1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.</a:t>
            </a:r>
          </a:p>
          <a:p>
            <a:pPr marL="0" marR="0">
              <a:lnSpc>
                <a:spcPts val="1800"/>
              </a:lnSpc>
              <a:spcBef>
                <a:spcPts val="35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4.Under</a:t>
            </a:r>
            <a:r>
              <a:rPr dirty="0" sz="1800" spc="-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Console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1" b="1">
                <a:solidFill>
                  <a:srgbClr val="ffffff"/>
                </a:solidFill>
                <a:latin typeface="Calibri"/>
                <a:cs typeface="Calibri"/>
              </a:rPr>
              <a:t>password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-2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Custom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Password</a:t>
            </a:r>
            <a:r>
              <a:rPr dirty="0" sz="1800" spc="-17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own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password.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87439" y="4281473"/>
            <a:ext cx="5352084" cy="815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Clear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box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new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password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sign-in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(recommended)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Next.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68718" y="369936"/>
            <a:ext cx="5672983" cy="842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6.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</a:t>
            </a:r>
            <a:r>
              <a:rPr dirty="0" sz="1800" spc="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Set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permissions</a:t>
            </a:r>
            <a:r>
              <a:rPr dirty="0" sz="1800" spc="5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page,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Permissions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options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select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Add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to</a:t>
            </a:r>
            <a:r>
              <a:rPr dirty="0" sz="1800" spc="4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group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Then,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under</a:t>
            </a:r>
            <a:r>
              <a:rPr dirty="0" sz="18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User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groups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select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group</a:t>
            </a:r>
            <a:r>
              <a:rPr dirty="0" sz="1800">
                <a:solidFill>
                  <a:srgbClr val="16191f"/>
                </a:solidFill>
                <a:latin typeface="MFMKIG+ArialMT"/>
                <a:cs typeface="MFMKIG+ArialMT"/>
              </a:rPr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68718" y="1460852"/>
            <a:ext cx="6104101" cy="842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7.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</a:t>
            </a:r>
            <a:r>
              <a:rPr dirty="0" sz="1800" spc="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group</a:t>
            </a:r>
            <a:r>
              <a:rPr dirty="0" sz="1800" spc="5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page,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group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name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,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EmergencyAccessGroup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Then,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under</a:t>
            </a:r>
            <a:r>
              <a:rPr dirty="0" sz="18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Permission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policies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select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AdministratorAccess</a:t>
            </a:r>
            <a:r>
              <a:rPr dirty="0" sz="1800">
                <a:solidFill>
                  <a:srgbClr val="16191f"/>
                </a:solidFill>
                <a:latin typeface="MFMKIG+ArialMT"/>
                <a:cs typeface="MFMKIG+ArialMT"/>
              </a:rPr>
              <a:t>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8737" y="487780"/>
            <a:ext cx="5041774" cy="567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8.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Select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group</a:t>
            </a:r>
            <a:r>
              <a:rPr dirty="0" sz="1800" spc="5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return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Set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permissions</a:t>
            </a:r>
            <a:r>
              <a:rPr dirty="0" sz="1800" spc="5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page.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8737" y="3929674"/>
            <a:ext cx="6070840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9.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Select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Next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proceed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</a:t>
            </a:r>
            <a:r>
              <a:rPr dirty="0" sz="1800" spc="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Review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and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create</a:t>
            </a:r>
            <a:r>
              <a:rPr dirty="0" sz="1800" spc="5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page.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35038" y="314001"/>
            <a:ext cx="10878069" cy="16650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10.On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Review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and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create</a:t>
            </a:r>
            <a:r>
              <a:rPr dirty="0" sz="1800" spc="5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page,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review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list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user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group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memberships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be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added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new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user.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When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ready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proceed,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select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user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11.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</a:t>
            </a:r>
            <a:r>
              <a:rPr dirty="0" sz="1800" spc="-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Retrieve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password</a:t>
            </a:r>
            <a:r>
              <a:rPr dirty="0" sz="1800" spc="5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page,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select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Download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.csv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file</a:t>
            </a:r>
            <a:r>
              <a:rPr dirty="0" sz="1800" spc="6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save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.csv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file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user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credential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information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(Connection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URL,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user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name,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password).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12.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Save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file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use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need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sign-in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IAM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do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not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have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federated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identity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provider.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2050" y="556835"/>
            <a:ext cx="5980361" cy="13870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13.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If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want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permissions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user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group,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then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go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groups</a:t>
            </a:r>
            <a:r>
              <a:rPr dirty="0" sz="1800" spc="5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respective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User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group.</a:t>
            </a:r>
          </a:p>
          <a:p>
            <a:pPr marL="0" marR="0">
              <a:lnSpc>
                <a:spcPts val="2010"/>
              </a:lnSpc>
              <a:spcBef>
                <a:spcPts val="16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14.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Go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to</a:t>
            </a:r>
            <a:r>
              <a:rPr dirty="0" sz="1800" spc="4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Permissions</a:t>
            </a:r>
            <a:r>
              <a:rPr dirty="0" sz="1800" spc="6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EHWOSO+Wingdings-Regular,Bold"/>
                <a:cs typeface="EHWOSO+Wingdings-Regular,Bold"/>
              </a:rPr>
              <a:t>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Add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permissions</a:t>
            </a:r>
            <a:r>
              <a:rPr dirty="0" sz="1800">
                <a:solidFill>
                  <a:srgbClr val="ffffff"/>
                </a:solidFill>
                <a:latin typeface="EHWOSO+Wingdings-Regular,Bold"/>
                <a:cs typeface="EHWOSO+Wingdings-Regular,Bold"/>
              </a:rPr>
              <a:t>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Attach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TPDAJS+Arial-BoldMT"/>
                <a:cs typeface="TPDAJS+Arial-BoldMT"/>
              </a:rPr>
              <a:t>policies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44379" y="541308"/>
            <a:ext cx="7103591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15.</a:t>
            </a:r>
            <a:r>
              <a:rPr dirty="0" sz="18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permission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policy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policy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attached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10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group.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28453" y="480865"/>
            <a:ext cx="7550517" cy="546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dirty="0" sz="4000" spc="-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4000">
                <a:solidFill>
                  <a:srgbClr val="ffffff"/>
                </a:solidFill>
                <a:latin typeface="Calibri"/>
                <a:cs typeface="Calibri"/>
              </a:rPr>
              <a:t>S3</a:t>
            </a:r>
            <a:r>
              <a:rPr dirty="0" sz="4000" spc="-9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4000">
                <a:solidFill>
                  <a:srgbClr val="ffffff"/>
                </a:solidFill>
                <a:latin typeface="Calibri"/>
                <a:cs typeface="Calibri"/>
              </a:rPr>
              <a:t>(SIMPLE</a:t>
            </a:r>
            <a:r>
              <a:rPr dirty="0" sz="4000" spc="-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400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r>
              <a:rPr dirty="0" sz="4000" spc="-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4000">
                <a:solidFill>
                  <a:srgbClr val="ffffff"/>
                </a:solidFill>
                <a:latin typeface="Calibri"/>
                <a:cs typeface="Calibri"/>
              </a:rPr>
              <a:t>SERVICE)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36145" y="1644341"/>
            <a:ext cx="4558029" cy="15837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TASKS</a:t>
            </a:r>
            <a:r>
              <a:rPr dirty="0" sz="2400" spc="-5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CONFIGURING</a:t>
            </a:r>
            <a:r>
              <a:rPr dirty="0" sz="2400" spc="-5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S3:</a:t>
            </a:r>
          </a:p>
          <a:p>
            <a:pPr marL="0" marR="0">
              <a:lnSpc>
                <a:spcPts val="2214"/>
              </a:lnSpc>
              <a:spcBef>
                <a:spcPts val="355"/>
              </a:spcBef>
              <a:spcAft>
                <a:spcPts val="0"/>
              </a:spcAft>
            </a:pPr>
            <a:r>
              <a:rPr dirty="0" sz="2000" b="1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1.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Log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into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the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AWS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Management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Console.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2.Create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an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S3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bucket.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3.Upload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an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object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to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S3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Bucket.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4.Access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the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object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on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the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browser.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36145" y="3213467"/>
            <a:ext cx="7622030" cy="624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5.Change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S3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object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permissions.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6.Setup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the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bucket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policy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and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permission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and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test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the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object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accessibility.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36145" y="3933259"/>
            <a:ext cx="1076200" cy="319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STEPS</a:t>
            </a:r>
            <a:r>
              <a:rPr dirty="0" sz="2000" b="1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36145" y="4542859"/>
            <a:ext cx="3329334" cy="319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1:</a:t>
            </a:r>
            <a:r>
              <a:rPr dirty="0" sz="2000" b="1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Click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on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create</a:t>
            </a:r>
            <a:r>
              <a:rPr dirty="0" sz="2000" b="1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2000" spc="-14" b="1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group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36145" y="4847659"/>
            <a:ext cx="10624246" cy="928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2: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Set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up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the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bucket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name.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S3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bucket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name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are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globally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unique,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choose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a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name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which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is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available.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Leave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other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settings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as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default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and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click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on</a:t>
            </a:r>
            <a:r>
              <a:rPr dirty="0" sz="20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create</a:t>
            </a:r>
            <a:r>
              <a:rPr dirty="0" sz="2000" b="1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2000" spc="-14" b="1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group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.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3: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Click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on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your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bucket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name.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36145" y="5762059"/>
            <a:ext cx="2393632" cy="319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4: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Click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Upload.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01673" y="452374"/>
            <a:ext cx="8997417" cy="2148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5: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Click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on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Add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Files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,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and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choose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a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file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from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your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computer.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6:</a:t>
            </a:r>
            <a:r>
              <a:rPr dirty="0" sz="2000" b="1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After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choosing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your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file,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click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on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Next.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7:</a:t>
            </a:r>
            <a:r>
              <a:rPr dirty="0" sz="2000" b="1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Click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on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Upload.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8: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Now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you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have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a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private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S3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bucket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with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a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private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object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uploaded,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which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means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you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cannot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visit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it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through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Internet.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9: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Now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you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have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a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private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S3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bucket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with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a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private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object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uploaded,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which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means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you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cannot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visit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it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through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Internet.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1673" y="2890774"/>
            <a:ext cx="4073354" cy="319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CHANGE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BUCKET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PERMISSIONS: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01673" y="3500374"/>
            <a:ext cx="8686904" cy="1843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10: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Go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back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to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your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bcket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and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click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on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Permissions.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11</a:t>
            </a:r>
            <a:r>
              <a:rPr dirty="0" sz="2000" spc="-114" b="1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: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Click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on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Everyone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under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the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Public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access,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and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click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on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Read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object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on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the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right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of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pop-up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window.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Then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click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on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Save.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12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2000" b="1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: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Now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its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state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switches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to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Read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Object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-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Yes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13: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Click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on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Overview,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and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click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on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your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Object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URL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again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.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20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14</a:t>
            </a:r>
            <a:r>
              <a:rPr dirty="0" sz="2000" b="1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: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Notice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the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URL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on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your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NNQWWI+TimesNewRomanPSMT"/>
                <a:cs typeface="NNQWWI+TimesNewRomanPSMT"/>
              </a:rPr>
              <a:t>browser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87196" y="2845515"/>
            <a:ext cx="755446" cy="291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50134" y="2953091"/>
            <a:ext cx="755446" cy="291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54112" y="5932950"/>
            <a:ext cx="755446" cy="291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50134" y="6017113"/>
            <a:ext cx="755446" cy="291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3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178416" y="2827042"/>
            <a:ext cx="755650" cy="291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39615" y="2888213"/>
            <a:ext cx="755446" cy="291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18155" y="5911331"/>
            <a:ext cx="755650" cy="291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39615" y="5979029"/>
            <a:ext cx="755650" cy="291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6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89992" y="2795861"/>
            <a:ext cx="755650" cy="291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76107" y="2929288"/>
            <a:ext cx="755650" cy="291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84604" y="6037461"/>
            <a:ext cx="869746" cy="291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11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10205" y="6143758"/>
            <a:ext cx="869950" cy="291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10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027402" y="3049117"/>
            <a:ext cx="869746" cy="291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13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67197" y="3093839"/>
            <a:ext cx="869746" cy="291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12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15695" y="5923151"/>
            <a:ext cx="869746" cy="291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Step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 </a:t>
            </a:r>
            <a:r>
              <a:rPr dirty="0" sz="1800" b="1" u="sng">
                <a:solidFill>
                  <a:srgbClr val="ffffff"/>
                </a:solidFill>
                <a:latin typeface="PANLOR+TimesNewRomanPS-BoldMT"/>
                <a:cs typeface="PANLOR+TimesNewRomanPS-BoldMT"/>
              </a:rPr>
              <a:t>14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105381" y="1996040"/>
            <a:ext cx="5602299" cy="16272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33400" marR="0">
              <a:lnSpc>
                <a:spcPts val="6032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ffffff"/>
                </a:solidFill>
                <a:latin typeface="MFMKIG+ArialMT"/>
                <a:cs typeface="MFMKIG+ArialMT"/>
              </a:rPr>
              <a:t>ELASTIC</a:t>
            </a:r>
            <a:r>
              <a:rPr dirty="0" sz="5400" spc="1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5400">
                <a:solidFill>
                  <a:srgbClr val="ffffff"/>
                </a:solidFill>
                <a:latin typeface="MFMKIG+ArialMT"/>
                <a:cs typeface="MFMKIG+ArialMT"/>
              </a:rPr>
              <a:t>LOAD</a:t>
            </a:r>
          </a:p>
          <a:p>
            <a:pPr marL="0" marR="0">
              <a:lnSpc>
                <a:spcPts val="6032"/>
              </a:lnSpc>
              <a:spcBef>
                <a:spcPts val="497"/>
              </a:spcBef>
              <a:spcAft>
                <a:spcPts val="0"/>
              </a:spcAft>
            </a:pPr>
            <a:r>
              <a:rPr dirty="0" sz="5400">
                <a:solidFill>
                  <a:srgbClr val="ffffff"/>
                </a:solidFill>
                <a:latin typeface="MFMKIG+ArialMT"/>
                <a:cs typeface="MFMKIG+ArialMT"/>
              </a:rPr>
              <a:t>BALANCER(ELB)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9345" y="410968"/>
            <a:ext cx="4954460" cy="815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Elastic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Balancing</a:t>
            </a:r>
            <a:r>
              <a:rPr dirty="0" sz="1800" spc="-9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automatically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distributes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incoming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traffic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instances</a:t>
            </a:r>
            <a:r>
              <a:rPr dirty="0" sz="1800">
                <a:solidFill>
                  <a:srgbClr val="333333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0082" y="1450875"/>
            <a:ext cx="4087152" cy="541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lab,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provided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given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infrastructure.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0082" y="2273835"/>
            <a:ext cx="117596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Procedure: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0082" y="2548155"/>
            <a:ext cx="4955171" cy="2461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Task1: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AMI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Auto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lab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AWS.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navigate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console.</a:t>
            </a:r>
          </a:p>
          <a:p>
            <a:pPr marL="28575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EC2.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instances.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sure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800" spc="-1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Status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Checks</a:t>
            </a:r>
            <a:r>
              <a:rPr dirty="0" sz="1800" spc="-10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</a:p>
          <a:p>
            <a:pPr marL="28575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800" spc="-12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displays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2/2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checks.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800" spc="-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actions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images</a:t>
            </a:r>
          </a:p>
          <a:p>
            <a:pPr marL="28575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templates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image.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</a:p>
          <a:p>
            <a:pPr marL="28575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give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description.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0082" y="4977283"/>
            <a:ext cx="2180411" cy="3064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image.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40" y="482686"/>
            <a:ext cx="11620438" cy="10896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instances.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group.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Lab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VPC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under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VPC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</a:p>
          <a:p>
            <a:pPr marL="285750" marR="0">
              <a:lnSpc>
                <a:spcPts val="1800"/>
              </a:lnSpc>
              <a:spcBef>
                <a:spcPts val="35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Lab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VPC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40" y="1540214"/>
            <a:ext cx="5124778" cy="3064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0712" y="5104581"/>
            <a:ext cx="9511844" cy="14037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left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navigation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pane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Balancers.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balancer.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balancer,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under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it.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Networking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mapping,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Lab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VPC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specify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subnets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groups,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deselect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Listener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HTTP:80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row,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Default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action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forward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10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LabGroup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96640" y="708057"/>
            <a:ext cx="5225677" cy="6259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628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ffffff"/>
                </a:solidFill>
                <a:latin typeface="DDKUSM+ArialRoundedMTBold"/>
                <a:cs typeface="DDKUSM+ArialRoundedMTBold"/>
              </a:rPr>
              <a:t>AWS</a:t>
            </a:r>
            <a:r>
              <a:rPr dirty="0" sz="4000">
                <a:solidFill>
                  <a:srgbClr val="ffffff"/>
                </a:solidFill>
                <a:latin typeface="DDKUSM+ArialRoundedMTBold"/>
                <a:cs typeface="DDKUSM+ArialRoundedMTBold"/>
              </a:rPr>
              <a:t> </a:t>
            </a:r>
            <a:r>
              <a:rPr dirty="0" sz="4000">
                <a:solidFill>
                  <a:srgbClr val="ffffff"/>
                </a:solidFill>
                <a:latin typeface="DDKUSM+ArialRoundedMTBold"/>
                <a:cs typeface="DDKUSM+ArialRoundedMTBold"/>
              </a:rPr>
              <a:t>CLOUDWATCH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0005" y="1809463"/>
            <a:ext cx="10332063" cy="541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PROCEDURE: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1.Go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Services,Click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CloudWatch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Dashboard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go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Alarms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Billings.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5534" y="407074"/>
            <a:ext cx="2870097" cy="3064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balancer.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5534" y="995467"/>
            <a:ext cx="5915278" cy="13639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FNNHCQ+Calibri-Light,Bold"/>
                <a:cs typeface="FNNHCQ+Calibri-Light,Bold"/>
              </a:rPr>
              <a:t>Task</a:t>
            </a:r>
            <a:r>
              <a:rPr dirty="0" sz="1800" spc="-44">
                <a:solidFill>
                  <a:srgbClr val="ffffff"/>
                </a:solidFill>
                <a:latin typeface="FNNHCQ+Calibri-Light,Bold"/>
                <a:cs typeface="FNNHCQ+Calibri-Light,Bold"/>
              </a:rPr>
              <a:t> </a:t>
            </a:r>
            <a:r>
              <a:rPr dirty="0" sz="1800">
                <a:solidFill>
                  <a:srgbClr val="ffffff"/>
                </a:solidFill>
                <a:latin typeface="FNNHCQ+Calibri-Light,Bold"/>
                <a:cs typeface="FNNHCQ+Calibri-Light,Bold"/>
              </a:rPr>
              <a:t>3:</a:t>
            </a:r>
            <a:r>
              <a:rPr dirty="0" sz="1800" spc="-43">
                <a:solidFill>
                  <a:srgbClr val="ffffff"/>
                </a:solidFill>
                <a:latin typeface="FNNHCQ+Calibri-Light,Bold"/>
                <a:cs typeface="FNNHCQ+Calibri-Light,Bold"/>
              </a:rPr>
              <a:t> </a:t>
            </a:r>
            <a:r>
              <a:rPr dirty="0" sz="1800">
                <a:solidFill>
                  <a:srgbClr val="ffffff"/>
                </a:solidFill>
                <a:latin typeface="FNNHCQ+Calibri-Light,Bold"/>
                <a:cs typeface="FNNHCQ+Calibri-Light,Bold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FNNHCQ+Calibri-Light,Bold"/>
                <a:cs typeface="FNNHCQ+Calibri-Light,Bold"/>
              </a:rPr>
              <a:t> </a:t>
            </a:r>
            <a:r>
              <a:rPr dirty="0" sz="1800">
                <a:solidFill>
                  <a:srgbClr val="ffffff"/>
                </a:solidFill>
                <a:latin typeface="FNNHCQ+Calibri-Light,Bold"/>
                <a:cs typeface="FNNHCQ+Calibri-Light,Bold"/>
              </a:rPr>
              <a:t>a</a:t>
            </a:r>
            <a:r>
              <a:rPr dirty="0" sz="1800" spc="-44">
                <a:solidFill>
                  <a:srgbClr val="ffffff"/>
                </a:solidFill>
                <a:latin typeface="FNNHCQ+Calibri-Light,Bold"/>
                <a:cs typeface="FNNHCQ+Calibri-Light,Bold"/>
              </a:rPr>
              <a:t> </a:t>
            </a:r>
            <a:r>
              <a:rPr dirty="0" sz="1800">
                <a:solidFill>
                  <a:srgbClr val="ffffff"/>
                </a:solidFill>
                <a:latin typeface="FNNHCQ+Calibri-Light,Bold"/>
                <a:cs typeface="FNNHCQ+Calibri-Light,Bold"/>
              </a:rPr>
              <a:t>Launch</a:t>
            </a:r>
            <a:r>
              <a:rPr dirty="0" sz="1800" spc="-43">
                <a:solidFill>
                  <a:srgbClr val="ffffff"/>
                </a:solidFill>
                <a:latin typeface="FNNHCQ+Calibri-Light,Bold"/>
                <a:cs typeface="FNNHCQ+Calibri-Light,Bold"/>
              </a:rPr>
              <a:t> </a:t>
            </a:r>
            <a:r>
              <a:rPr dirty="0" sz="1800">
                <a:solidFill>
                  <a:srgbClr val="ffffff"/>
                </a:solidFill>
                <a:latin typeface="FNNHCQ+Calibri-Light,Bold"/>
                <a:cs typeface="FNNHCQ+Calibri-Light,Bold"/>
              </a:rPr>
              <a:t>Configuration</a:t>
            </a:r>
            <a:r>
              <a:rPr dirty="0" sz="1800" spc="-43">
                <a:solidFill>
                  <a:srgbClr val="ffffff"/>
                </a:solidFill>
                <a:latin typeface="FNNHCQ+Calibri-Light,Bold"/>
                <a:cs typeface="FNNHCQ+Calibri-Light,Bold"/>
              </a:rPr>
              <a:t> </a:t>
            </a:r>
            <a:r>
              <a:rPr dirty="0" sz="1800">
                <a:solidFill>
                  <a:srgbClr val="ffffff"/>
                </a:solidFill>
                <a:latin typeface="FNNHCQ+Calibri-Light,Bold"/>
                <a:cs typeface="FNNHCQ+Calibri-Light,Bold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FNNHCQ+Calibri-Light,Bold"/>
                <a:cs typeface="FNNHCQ+Calibri-Light,Bold"/>
              </a:rPr>
              <a:t> </a:t>
            </a:r>
            <a:r>
              <a:rPr dirty="0" sz="1800">
                <a:solidFill>
                  <a:srgbClr val="ffffff"/>
                </a:solidFill>
                <a:latin typeface="FNNHCQ+Calibri-Light,Bold"/>
                <a:cs typeface="FNNHCQ+Calibri-Light,Bold"/>
              </a:rPr>
              <a:t>an</a:t>
            </a:r>
            <a:r>
              <a:rPr dirty="0" sz="1800" spc="-43">
                <a:solidFill>
                  <a:srgbClr val="ffffff"/>
                </a:solidFill>
                <a:latin typeface="FNNHCQ+Calibri-Light,Bold"/>
                <a:cs typeface="FNNHCQ+Calibri-Light,Bold"/>
              </a:rPr>
              <a:t> </a:t>
            </a:r>
            <a:r>
              <a:rPr dirty="0" sz="1800">
                <a:solidFill>
                  <a:srgbClr val="ffffff"/>
                </a:solidFill>
                <a:latin typeface="FNNHCQ+Calibri-Light,Bold"/>
                <a:cs typeface="FNNHCQ+Calibri-Light,Bold"/>
              </a:rPr>
              <a:t>Auto</a:t>
            </a:r>
            <a:r>
              <a:rPr dirty="0" sz="1800" spc="-43">
                <a:solidFill>
                  <a:srgbClr val="ffffff"/>
                </a:solidFill>
                <a:latin typeface="FNNHCQ+Calibri-Light,Bold"/>
                <a:cs typeface="FNNHCQ+Calibri-Light,Bold"/>
              </a:rPr>
              <a:t> </a:t>
            </a:r>
            <a:r>
              <a:rPr dirty="0" sz="1800">
                <a:solidFill>
                  <a:srgbClr val="ffffff"/>
                </a:solidFill>
                <a:latin typeface="FNNHCQ+Calibri-Light,Bold"/>
                <a:cs typeface="FNNHCQ+Calibri-Light,Bold"/>
              </a:rPr>
              <a:t>Scaling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FNNHCQ+Calibri-Light,Bold"/>
                <a:cs typeface="FNNHCQ+Calibri-Light,Bold"/>
              </a:rPr>
              <a:t>Group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Configurations,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configuration.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configuration</a:t>
            </a:r>
            <a:r>
              <a:rPr dirty="0" sz="18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AMI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</a:p>
          <a:p>
            <a:pPr marL="28575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AMI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1.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5534" y="2327314"/>
            <a:ext cx="2708605" cy="3064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type.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5534" y="2601634"/>
            <a:ext cx="5918767" cy="41469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Under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Additional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Configuration,</a:t>
            </a:r>
            <a:r>
              <a:rPr dirty="0" sz="18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monitoring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</a:p>
          <a:p>
            <a:pPr marL="28575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Enable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detailed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monitoring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</a:p>
          <a:p>
            <a:pPr marL="28575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CloudWatch.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Under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existing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</a:p>
          <a:p>
            <a:pPr marL="28575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Under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pair,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existing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pair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vockey.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</a:t>
            </a:r>
          </a:p>
          <a:p>
            <a:pPr marL="28575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acknowledge…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configuration.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configuration,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auto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</a:p>
          <a:p>
            <a:pPr marL="28575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actions.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Lab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VPC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under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VPC,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private</a:t>
            </a:r>
          </a:p>
          <a:p>
            <a:pPr marL="28575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subnets.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existing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earlier.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1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Additional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settings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1800" spc="-17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 i="1">
                <a:solidFill>
                  <a:srgbClr val="ffffff"/>
                </a:solidFill>
                <a:latin typeface="Calibri"/>
                <a:cs typeface="Calibri"/>
              </a:rPr>
              <a:t>optional</a:t>
            </a:r>
            <a:r>
              <a:rPr dirty="0" sz="1800" spc="-6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pane,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Enable</a:t>
            </a:r>
          </a:p>
          <a:p>
            <a:pPr marL="28575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metrics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collection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CloudWatch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85887" y="398110"/>
            <a:ext cx="10826915" cy="8550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Specify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under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size.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Under</a:t>
            </a:r>
            <a:r>
              <a:rPr dirty="0" sz="1800" spc="-2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  <a:r>
              <a:rPr dirty="0" sz="1800" spc="-4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policies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800" spc="-1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i="1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dirty="0" sz="18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i="1">
                <a:solidFill>
                  <a:srgbClr val="ffffff"/>
                </a:solidFill>
                <a:latin typeface="Calibri"/>
                <a:cs typeface="Calibri"/>
              </a:rPr>
              <a:t>tracking</a:t>
            </a:r>
            <a:r>
              <a:rPr dirty="0" sz="18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i="1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  <a:r>
              <a:rPr dirty="0" sz="18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i="1">
                <a:solidFill>
                  <a:srgbClr val="ffffff"/>
                </a:solidFill>
                <a:latin typeface="Calibri"/>
                <a:cs typeface="Calibri"/>
              </a:rPr>
              <a:t>policy</a:t>
            </a:r>
            <a:r>
              <a:rPr dirty="0" sz="1800" spc="-162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policy.</a:t>
            </a:r>
            <a:r>
              <a:rPr dirty="0" sz="1800" spc="-10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Specify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metric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</a:p>
          <a:p>
            <a:pPr marL="28575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value.</a:t>
            </a:r>
            <a:r>
              <a:rPr dirty="0" sz="18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auto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group.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8640" y="419933"/>
            <a:ext cx="428508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4:</a:t>
            </a:r>
            <a:r>
              <a:rPr dirty="0" sz="1800" spc="-17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Verify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Balancing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Working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654501"/>
            <a:ext cx="11134629" cy="14037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3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Instances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.You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instances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named</a:t>
            </a:r>
            <a:r>
              <a:rPr dirty="0" sz="1800" spc="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Lab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launched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Auto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Scaling.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labgroup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group,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FMKIG+ArialMT"/>
                <a:cs typeface="MFMKIG+ArialMT"/>
              </a:rPr>
              <a:t>t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wo</a:t>
            </a:r>
            <a:r>
              <a:rPr dirty="0" sz="18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Lab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r>
              <a:rPr dirty="0" sz="1800" spc="-9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targets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listed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group.Wait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until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8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Status</a:t>
            </a:r>
            <a:r>
              <a:rPr dirty="0" sz="1800" spc="-7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</a:p>
          <a:p>
            <a:pPr marL="28575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instances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transitions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10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i="1">
                <a:solidFill>
                  <a:srgbClr val="ffffff"/>
                </a:solidFill>
                <a:latin typeface="Calibri"/>
                <a:cs typeface="Calibri"/>
              </a:rPr>
              <a:t>healthy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Now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copy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DNS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laod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r>
              <a:rPr dirty="0" sz="18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making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sure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omit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"(A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Record)".and</a:t>
            </a:r>
            <a:r>
              <a:rPr dirty="0" sz="1800" spc="-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paste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new</a:t>
            </a:r>
          </a:p>
          <a:p>
            <a:pPr marL="28575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browser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640" y="2026101"/>
            <a:ext cx="11179230" cy="5807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appear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browser.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indicates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received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request,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</a:p>
          <a:p>
            <a:pPr marL="28575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instances,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passed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back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result.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7275" y="339251"/>
            <a:ext cx="10763200" cy="163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5: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Auto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dirty="0" sz="1800" spc="-6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menu,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1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4" b="1">
                <a:solidFill>
                  <a:srgbClr val="ffffff"/>
                </a:solidFill>
                <a:latin typeface="Calibri"/>
                <a:cs typeface="Calibri"/>
              </a:rPr>
              <a:t>CloudWatch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.In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left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navigation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pane,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alarms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.Two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alarms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be</a:t>
            </a:r>
          </a:p>
          <a:p>
            <a:pPr marL="28575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displayed.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automatically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Auto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Auto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Lab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Auto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created.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Automatic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  <a:r>
              <a:rPr dirty="0" sz="1800" spc="-11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tab.</a:t>
            </a:r>
            <a:r>
              <a:rPr dirty="0" sz="1800" spc="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-2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LabScalingPolicy</a:t>
            </a:r>
            <a:r>
              <a:rPr dirty="0" sz="1800" spc="-10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actions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change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50.click</a:t>
            </a:r>
          </a:p>
          <a:p>
            <a:pPr marL="28575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update.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7275" y="1945419"/>
            <a:ext cx="4902808" cy="3064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go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cloudwatch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alarms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verify.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7275" y="2219739"/>
            <a:ext cx="10564745" cy="16780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OK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alarm,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i="1">
                <a:solidFill>
                  <a:srgbClr val="ffffff"/>
                </a:solidFill>
                <a:latin typeface="Calibri"/>
                <a:cs typeface="Calibri"/>
              </a:rPr>
              <a:t>AlarmHigh</a:t>
            </a:r>
            <a:r>
              <a:rPr dirty="0" sz="18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name.Return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browser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tab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application.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3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beside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logo.This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cause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generate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loads.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12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AlarmHigh</a:t>
            </a:r>
            <a:r>
              <a:rPr dirty="0" sz="1800" spc="-5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chart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indicating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increasing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CPU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percentage.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Once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crosses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60%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</a:p>
          <a:p>
            <a:pPr marL="28575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dirty="0" sz="1800" spc="-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minutes,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trigger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Auto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additional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instances.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instances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notice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dirty="0" sz="1800" spc="-6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instances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labeled</a:t>
            </a:r>
            <a:r>
              <a:rPr dirty="0" sz="1800" spc="-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Lab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r>
              <a:rPr dirty="0" sz="1800" spc="-9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now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running.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Finally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terminate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1.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7275" y="339251"/>
            <a:ext cx="10763200" cy="163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5: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Auto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dirty="0" sz="1800" spc="-6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menu,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1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4" b="1">
                <a:solidFill>
                  <a:srgbClr val="ffffff"/>
                </a:solidFill>
                <a:latin typeface="Calibri"/>
                <a:cs typeface="Calibri"/>
              </a:rPr>
              <a:t>CloudWatch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.In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left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navigation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pane,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alarms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.Two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alarms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be</a:t>
            </a:r>
          </a:p>
          <a:p>
            <a:pPr marL="28575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displayed.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automatically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Auto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Auto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Lab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Auto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created.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Automatic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  <a:r>
              <a:rPr dirty="0" sz="1800" spc="-11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tab.</a:t>
            </a:r>
            <a:r>
              <a:rPr dirty="0" sz="1800" spc="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-2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LabScalingPolicy</a:t>
            </a:r>
            <a:r>
              <a:rPr dirty="0" sz="1800" spc="-10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actions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change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50.click</a:t>
            </a:r>
          </a:p>
          <a:p>
            <a:pPr marL="28575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update.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7275" y="1945419"/>
            <a:ext cx="4902808" cy="3064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go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cloudwatch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alarms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verify.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7275" y="2219739"/>
            <a:ext cx="10564745" cy="16780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OK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alarm,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i="1">
                <a:solidFill>
                  <a:srgbClr val="ffffff"/>
                </a:solidFill>
                <a:latin typeface="Calibri"/>
                <a:cs typeface="Calibri"/>
              </a:rPr>
              <a:t>AlarmHigh</a:t>
            </a:r>
            <a:r>
              <a:rPr dirty="0" sz="180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name.Return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browser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tab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application.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3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beside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logo.This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cause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generate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loads.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12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AlarmHigh</a:t>
            </a:r>
            <a:r>
              <a:rPr dirty="0" sz="1800" spc="-5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chart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indicating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increasing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CPU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percentage.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Once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crosses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60%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</a:p>
          <a:p>
            <a:pPr marL="28575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dirty="0" sz="1800" spc="-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minutes,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trigger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Auto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additional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instances.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instances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notice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dirty="0" sz="1800" spc="-6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instances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labeled</a:t>
            </a:r>
            <a:r>
              <a:rPr dirty="0" sz="1800" spc="-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Lab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r>
              <a:rPr dirty="0" sz="1800" spc="-9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now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running.</a:t>
            </a:r>
          </a:p>
          <a:p>
            <a:pPr marL="0" marR="0">
              <a:lnSpc>
                <a:spcPts val="2053"/>
              </a:lnSpc>
              <a:spcBef>
                <a:spcPts val="4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QKDATN+Wingdings-Regular"/>
                <a:cs typeface="QKDATN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Finally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terminate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1.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39923" y="621929"/>
            <a:ext cx="5831027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ffffff"/>
                </a:solidFill>
                <a:latin typeface="ONNSDB+Calibri-Light"/>
                <a:cs typeface="ONNSDB+Calibri-Light"/>
              </a:rPr>
              <a:t>AWS</a:t>
            </a:r>
            <a:r>
              <a:rPr dirty="0" sz="4400">
                <a:solidFill>
                  <a:srgbClr val="ffffff"/>
                </a:solidFill>
                <a:latin typeface="ONNSDB+Calibri-Light"/>
                <a:cs typeface="ONNSDB+Calibri-Light"/>
              </a:rPr>
              <a:t> </a:t>
            </a:r>
            <a:r>
              <a:rPr dirty="0" sz="4400">
                <a:solidFill>
                  <a:srgbClr val="ffffff"/>
                </a:solidFill>
                <a:latin typeface="ONNSDB+Calibri-Light"/>
                <a:cs typeface="ONNSDB+Calibri-Light"/>
              </a:rPr>
              <a:t>LAMBDA</a:t>
            </a:r>
            <a:r>
              <a:rPr dirty="0" sz="4400">
                <a:solidFill>
                  <a:srgbClr val="ffffff"/>
                </a:solidFill>
                <a:latin typeface="ONNSDB+Calibri-Light"/>
                <a:cs typeface="ONNSDB+Calibri-Light"/>
              </a:rPr>
              <a:t> </a:t>
            </a:r>
            <a:r>
              <a:rPr dirty="0" sz="4400">
                <a:solidFill>
                  <a:srgbClr val="ffffff"/>
                </a:solidFill>
                <a:latin typeface="ONNSDB+Calibri-Light"/>
                <a:cs typeface="ONNSDB+Calibri-Light"/>
              </a:rPr>
              <a:t>FUNCTION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6372" y="1325229"/>
            <a:ext cx="8444792" cy="4851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1)In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search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box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right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32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Services,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search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Lambda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Lambda</a:t>
            </a:r>
          </a:p>
          <a:p>
            <a:pPr marL="0" marR="0">
              <a:lnSpc>
                <a:spcPts val="1600"/>
              </a:lnSpc>
              <a:spcBef>
                <a:spcPts val="319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console.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6372" y="2056749"/>
            <a:ext cx="2304987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2)Choose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function.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6372" y="2300589"/>
            <a:ext cx="4838715" cy="7289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3)In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screen,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configure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settings:</a:t>
            </a:r>
          </a:p>
          <a:p>
            <a:pPr marL="0" marR="0">
              <a:lnSpc>
                <a:spcPts val="1600"/>
              </a:lnSpc>
              <a:spcBef>
                <a:spcPts val="319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&gt;Choose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Author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scratch</a:t>
            </a:r>
          </a:p>
          <a:p>
            <a:pPr marL="0" marR="0">
              <a:lnSpc>
                <a:spcPts val="1600"/>
              </a:lnSpc>
              <a:spcBef>
                <a:spcPts val="32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&gt;Function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name: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myStopinator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16372" y="3032109"/>
            <a:ext cx="1942761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&gt;Runtime: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3.8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6372" y="3275949"/>
            <a:ext cx="5517805" cy="972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&gt;Choose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Change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default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role</a:t>
            </a:r>
          </a:p>
          <a:p>
            <a:pPr marL="0" marR="0">
              <a:lnSpc>
                <a:spcPts val="1600"/>
              </a:lnSpc>
              <a:spcBef>
                <a:spcPts val="319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&gt;Execution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role: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existing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role</a:t>
            </a:r>
          </a:p>
          <a:p>
            <a:pPr marL="0" marR="0">
              <a:lnSpc>
                <a:spcPts val="1600"/>
              </a:lnSpc>
              <a:spcBef>
                <a:spcPts val="32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&gt;Existing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role: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dropdown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list,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myStopinatorRole</a:t>
            </a:r>
          </a:p>
          <a:p>
            <a:pPr marL="0" marR="0">
              <a:lnSpc>
                <a:spcPts val="1600"/>
              </a:lnSpc>
              <a:spcBef>
                <a:spcPts val="37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4)Choose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function.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16372" y="4251309"/>
            <a:ext cx="1994091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5)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trigger.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16372" y="4495149"/>
            <a:ext cx="7754608" cy="146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6)Choose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trigger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dropdown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menu,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EventBridge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(CloudWatch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Events).</a:t>
            </a:r>
          </a:p>
          <a:p>
            <a:pPr marL="0" marR="0">
              <a:lnSpc>
                <a:spcPts val="1600"/>
              </a:lnSpc>
              <a:spcBef>
                <a:spcPts val="32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7)For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rule,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rule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configure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settings:</a:t>
            </a:r>
          </a:p>
          <a:p>
            <a:pPr marL="0" marR="0">
              <a:lnSpc>
                <a:spcPts val="1600"/>
              </a:lnSpc>
              <a:spcBef>
                <a:spcPts val="32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Rule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name: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everyMinute</a:t>
            </a:r>
          </a:p>
          <a:p>
            <a:pPr marL="0" marR="0">
              <a:lnSpc>
                <a:spcPts val="1600"/>
              </a:lnSpc>
              <a:spcBef>
                <a:spcPts val="37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Rule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type: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Schedule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expression</a:t>
            </a:r>
          </a:p>
          <a:p>
            <a:pPr marL="0" marR="0">
              <a:lnSpc>
                <a:spcPts val="1600"/>
              </a:lnSpc>
              <a:spcBef>
                <a:spcPts val="32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Schedule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expression: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rate(1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minute)</a:t>
            </a:r>
          </a:p>
          <a:p>
            <a:pPr marL="0" marR="0">
              <a:lnSpc>
                <a:spcPts val="1600"/>
              </a:lnSpc>
              <a:spcBef>
                <a:spcPts val="32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8)</a:t>
            </a:r>
            <a:r>
              <a:rPr dirty="0" sz="1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600" spc="-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Add.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95293" y="703941"/>
            <a:ext cx="9779279" cy="642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Below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pane,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Code,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lambda_function.py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display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edit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Lambda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code.</a:t>
            </a:r>
          </a:p>
          <a:p>
            <a:pPr marL="0" marR="0">
              <a:lnSpc>
                <a:spcPts val="1400"/>
              </a:lnSpc>
              <a:spcBef>
                <a:spcPts val="196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pane,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delete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existing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code.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Copy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following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code,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paste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box: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5293" y="1557382"/>
            <a:ext cx="1113735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import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boto3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5293" y="1770741"/>
            <a:ext cx="3539959" cy="642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'&lt;REPLACE_WITH_REGION&gt;'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instances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['&lt;REPLACE_WITH_INSTANCE_ID&gt;']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boto3.client('ec2',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region_name=region)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5293" y="2624182"/>
            <a:ext cx="3752355" cy="642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def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lambda_handler(event,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context):</a:t>
            </a:r>
          </a:p>
          <a:p>
            <a:pPr marL="160731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ec2.stop_instances(InstanceIds=instances)</a:t>
            </a:r>
          </a:p>
          <a:p>
            <a:pPr marL="160731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print('stopped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instances: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'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str(instances))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5293" y="3477622"/>
            <a:ext cx="10664545" cy="23495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9)Replace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&lt;REPLACE_WITH_REGION&gt;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placeholder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actual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using.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this:</a:t>
            </a:r>
          </a:p>
          <a:p>
            <a:pPr marL="0" marR="0">
              <a:lnSpc>
                <a:spcPts val="1400"/>
              </a:lnSpc>
              <a:spcBef>
                <a:spcPts val="196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10)Choose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top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right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corner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code.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example,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East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(N.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Virginia)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us-east-1.</a:t>
            </a:r>
          </a:p>
          <a:p>
            <a:pPr marL="0" marR="0">
              <a:lnSpc>
                <a:spcPts val="1400"/>
              </a:lnSpc>
              <a:spcBef>
                <a:spcPts val="191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11)Verify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named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instance1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running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account,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copy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instance1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ID.</a:t>
            </a:r>
          </a:p>
          <a:p>
            <a:pPr marL="0" marR="0">
              <a:lnSpc>
                <a:spcPts val="1400"/>
              </a:lnSpc>
              <a:spcBef>
                <a:spcPts val="196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12)Return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Lambda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console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browser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tab,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replace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&lt;REPLACE_WITH_INSTANCE_ID&gt;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actual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just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copied.</a:t>
            </a:r>
          </a:p>
          <a:p>
            <a:pPr marL="0" marR="0">
              <a:lnSpc>
                <a:spcPts val="1400"/>
              </a:lnSpc>
              <a:spcBef>
                <a:spcPts val="191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13)Choose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menu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Save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changes.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Then,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top-right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corner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box,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Deploy.</a:t>
            </a:r>
          </a:p>
          <a:p>
            <a:pPr marL="0" marR="0">
              <a:lnSpc>
                <a:spcPts val="1400"/>
              </a:lnSpc>
              <a:spcBef>
                <a:spcPts val="196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14)Choose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Monitor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95293" y="6037944"/>
            <a:ext cx="6546878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15)Return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console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browser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tab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see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r>
              <a:rPr dirty="0" sz="1400" spc="-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dirty="0" sz="14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stopped.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19379" y="2627402"/>
            <a:ext cx="4604248" cy="952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7200">
                <a:solidFill>
                  <a:srgbClr val="ffffff"/>
                </a:solidFill>
                <a:latin typeface="Calibri"/>
                <a:cs typeface="Calibri"/>
              </a:rPr>
              <a:t>THANK</a:t>
            </a:r>
            <a:r>
              <a:rPr dirty="0" sz="7200" spc="-17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7200">
                <a:solidFill>
                  <a:srgbClr val="ffffff"/>
                </a:solidFill>
                <a:latin typeface="Calibri"/>
                <a:cs typeface="Calibri"/>
              </a:rPr>
              <a:t>YOU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08616" y="554403"/>
            <a:ext cx="3114014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2.Then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ALARM.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3087" y="3611368"/>
            <a:ext cx="10376844" cy="163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3.Then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follow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steps.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ask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Specify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metric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conditions.Click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Metric.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Change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Currency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Rupee.</a:t>
            </a:r>
          </a:p>
          <a:p>
            <a:pPr marL="0" marR="0">
              <a:lnSpc>
                <a:spcPts val="1800"/>
              </a:lnSpc>
              <a:spcBef>
                <a:spcPts val="35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Conditions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EstimatedCharges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Greater/GreaterEqual/Lowerequal/Lower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define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threshold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value.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4.Click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Next.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41699" y="3055574"/>
            <a:ext cx="9575829" cy="541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5.Now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Cofigure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Actions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choose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topic.Give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topic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enter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email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receive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notification.Click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Topic,then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Next.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0028" y="437863"/>
            <a:ext cx="449841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6.Give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Alarm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next.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6214" y="3517239"/>
            <a:ext cx="11268723" cy="541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7.You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Notification-Subscription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Confirmation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email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provided.Click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Confirm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Subscription.Then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window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showing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Subscription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Confirmed.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38287" y="491651"/>
            <a:ext cx="4904866" cy="541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8.Preview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details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entered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.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9.Click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alarm.This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1800" spc="-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Alarm.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revision>1</cp:revision>
  <dcterms:modified xsi:type="dcterms:W3CDTF">2023-04-03T22:46:29-05:00</dcterms:modified>
</cp:coreProperties>
</file>